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325" autoAdjust="0"/>
    <p:restoredTop sz="94705" autoAdjust="0"/>
  </p:normalViewPr>
  <p:slideViewPr>
    <p:cSldViewPr>
      <p:cViewPr>
        <p:scale>
          <a:sx n="117" d="100"/>
          <a:sy n="117" d="100"/>
        </p:scale>
        <p:origin x="-2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ustomXml" Target="../customXml/item4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E76B7B-9532-4C21-9C30-1EBB86DFCC9B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438ED-EF96-40E8-B372-D78B4C2E927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982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9427C1-629D-4587-BCC1-EEAC75989D22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512A8-B62F-4F18-ABAC-F450F7E2A93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187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C98AC-8EFB-42CD-8E68-E30AE7843E46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511AC-CB91-4981-8E73-81E2D2AFA44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72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8243C0-ED65-4595-9114-8CD43F6B9D19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A5286-2522-4E9E-A24B-6C76C28028C2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90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C38EC-EC84-4794-9C00-DACADAAC13FE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8B2AC-8678-4E9B-9FA8-09353948B8D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75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D70327-42BD-496A-B12A-C275715D7CCB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9683F-BCF9-4DDD-9F5F-8BE7CDD46101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08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B90DF-667D-4B4D-8F11-B84D3662A94A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AF13E-1108-4F6B-A899-A84F0D52B7C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72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E0DF3-F2B9-43CE-8311-85B8BC428B93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85795-C267-4D70-AA4D-274E49F66CC0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6407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CDAD97-8C8E-494F-9795-2F7C6046D287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94951-E7A8-4915-A462-03E02403973A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55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48235-B8E8-40D2-BDE6-26E98BB7D962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35276-9C09-48FE-905A-D92EFDF810B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122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B02D65-78BF-41E5-A32F-7E75FA11D7F0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BD6E8-138B-4500-BCC5-DEA98C621952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23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A743200-FB8C-44BD-BE5E-66E4EF32EFBB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DD99C3C-16F8-479F-A152-81B6DCBA648F}" type="slidenum">
              <a:rPr lang="en-US" altLang="en-US"/>
              <a:pPr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648200" y="947738"/>
            <a:ext cx="4267200" cy="225446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50000"/>
              </a:lnSpc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Configurer votre périphérique vidéo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Vous avez besoin d’une caméra pour partager votre vidéo, mais pas pour voir celle des autres personnes. 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configurer votre caméra : </a:t>
            </a:r>
          </a:p>
          <a:p>
            <a:pPr lvl="1">
              <a:lnSpc>
                <a:spcPct val="125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Options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       dans la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fenêtre Lync principale, puis cliquez sur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Périphérique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lvl="1">
              <a:lnSpc>
                <a:spcPct val="125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Si l’aperçu de votre vidéo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ne s’affiche pas, vérifiez que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votre caméra fonctionne. </a:t>
            </a:r>
          </a:p>
          <a:p>
            <a:pPr lvl="1">
              <a:lnSpc>
                <a:spcPct val="125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régler les paramètres, cliquez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Paramètres de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caméra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</a:t>
            </a:r>
            <a:endParaRPr lang="fr-FR" altLang="en-US" sz="800" b="1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050" name="Picture 6" descr="Capture d’écran de la fenêtre de conversation vidéo, avec les icônes Intégrer la galerie des vidéos et Isoler la galerie des vidéos en surbrillance, en bas, à dro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0125" y="4765675"/>
            <a:ext cx="22002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apture d’écran illustrant la configuration d’un périphérique vidéo, avec les Paramètres de la caméra en bas, à gauche, sous la photo d’une personne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00779" y="1486921"/>
            <a:ext cx="1998746" cy="211854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 descr="””"/>
          <p:cNvCxnSpPr/>
          <p:nvPr/>
        </p:nvCxnSpPr>
        <p:spPr>
          <a:xfrm>
            <a:off x="4572000" y="762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73600" y="3352800"/>
            <a:ext cx="4217988" cy="181075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Démarrer un appel vidéo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votre liste de contacts, placez le curseur sur la photo d’un contact, puis cliquez sur l’icône de la caméra. </a:t>
            </a:r>
          </a:p>
          <a:p>
            <a:pPr>
              <a:lnSpc>
                <a:spcPct val="125000"/>
              </a:lnSpc>
              <a:spcBef>
                <a:spcPts val="50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Un message s’affiche sur l’écran de votre contact, l’invitant à accepter votre appel.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mettre fin à la vidéo dans l’appel, placez le curseur sur l’icône de la caméra, puis cliquez sur l’une des options suivantes :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cxnSp>
        <p:nvCxnSpPr>
          <p:cNvPr id="30" name="Straight Connector 29" descr="””"/>
          <p:cNvCxnSpPr/>
          <p:nvPr/>
        </p:nvCxnSpPr>
        <p:spPr>
          <a:xfrm>
            <a:off x="114300" y="6457950"/>
            <a:ext cx="4267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Subtitle 2"/>
          <p:cNvSpPr txBox="1">
            <a:spLocks/>
          </p:cNvSpPr>
          <p:nvPr/>
        </p:nvSpPr>
        <p:spPr bwMode="auto">
          <a:xfrm>
            <a:off x="5448300" y="442913"/>
            <a:ext cx="22479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pitchFamily="34" charset="0"/>
              <a:buNone/>
            </a:pPr>
            <a:r>
              <a:rPr lang="fr-FR" altLang="en-US" sz="2400" dirty="0" smtClean="0">
                <a:solidFill>
                  <a:srgbClr val="0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Vidéo</a:t>
            </a:r>
            <a:endParaRPr lang="fr-FR" altLang="en-US" sz="2400" dirty="0">
              <a:solidFill>
                <a:srgbClr val="00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6473825"/>
            <a:ext cx="4572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SzPct val="100000"/>
            </a:pPr>
            <a:r>
              <a:rPr lang="fr-FR" altLang="en-US" sz="700" dirty="0" smtClean="0">
                <a:solidFill>
                  <a:srgbClr val="595959"/>
                </a:solidFill>
              </a:rPr>
              <a:t>© 2012 Microsoft Corporation.  Tous droits réservés.</a:t>
            </a:r>
            <a:endParaRPr lang="fr-FR" altLang="en-US" sz="700" dirty="0">
              <a:solidFill>
                <a:srgbClr val="59595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3600" y="5112112"/>
            <a:ext cx="1898650" cy="1669688"/>
          </a:xfrm>
          <a:prstGeom prst="rect">
            <a:avLst/>
          </a:prstGeom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Arrêter ma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arrêter votre flux vidéo. Vous continuerez de voir la vidéo des autres.</a:t>
            </a:r>
          </a:p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Mettre fin à la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cesser de voir toutes les vidéos. Le son continuera d’être diffusé.</a:t>
            </a:r>
          </a:p>
          <a:p>
            <a:pPr marL="0" indent="0"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ASTUCE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Lors d’un appel audio ou par messagerie instantanée, cliquez sur l’icône de la caméra pour le transformer en appel vidéo.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5448300" y="192088"/>
            <a:ext cx="30861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pitchFamily="34" charset="0"/>
              <a:buNone/>
            </a:pPr>
            <a:r>
              <a:rPr lang="fr-FR" altLang="en-US" sz="1200" dirty="0" smtClean="0">
                <a:solidFill>
                  <a:srgbClr val="000000"/>
                </a:solidFill>
                <a:latin typeface="Segoe UI Light" pitchFamily="34" charset="0"/>
              </a:rPr>
              <a:t>Aide-mémoire sur Lync 2013 pour Office 365</a:t>
            </a:r>
            <a:endParaRPr lang="fr-FR" altLang="en-US" sz="1200" dirty="0">
              <a:solidFill>
                <a:srgbClr val="000000"/>
              </a:solidFill>
              <a:latin typeface="Segoe UI Light" pitchFamily="34" charset="0"/>
            </a:endParaRPr>
          </a:p>
        </p:txBody>
      </p:sp>
      <p:cxnSp>
        <p:nvCxnSpPr>
          <p:cNvPr id="24" name="Straight Connector 23" descr="””"/>
          <p:cNvCxnSpPr/>
          <p:nvPr/>
        </p:nvCxnSpPr>
        <p:spPr>
          <a:xfrm>
            <a:off x="4762500" y="914400"/>
            <a:ext cx="4152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 descr="“”"/>
          <p:cNvSpPr/>
          <p:nvPr/>
        </p:nvSpPr>
        <p:spPr>
          <a:xfrm>
            <a:off x="6895570" y="3351742"/>
            <a:ext cx="924455" cy="233363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063" name="Picture 27" descr="Capture d’écran de l’icône de caméra en surbrillance dans la liste des contac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068" y="4067173"/>
            <a:ext cx="2562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 descr="“”"/>
          <p:cNvSpPr/>
          <p:nvPr/>
        </p:nvSpPr>
        <p:spPr>
          <a:xfrm>
            <a:off x="6606118" y="4051298"/>
            <a:ext cx="495300" cy="469900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0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9400" y="5181600"/>
            <a:ext cx="2413000" cy="136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52400" y="152400"/>
            <a:ext cx="4210050" cy="159274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Choisir la disposition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la fenêtre de conversation vidéo,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Choisir une disposition,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puis choisissez l’une des options suivantes :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Vue Galerie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afficher les vidéos de tous les participants.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Vue Présentateur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afficher les vidéos des présentateurs uniquement.  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Contenu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afficher le contenu de la réunion uniquement. 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Affichage compact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afficher les mosaïques des participants dans une fenêtre réduite.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7800" y="1905000"/>
            <a:ext cx="4149725" cy="170046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Gérer les participants</a:t>
            </a:r>
          </a:p>
          <a:p>
            <a:pPr>
              <a:lnSpc>
                <a:spcPct val="125000"/>
              </a:lnSpc>
              <a:spcBef>
                <a:spcPts val="6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gérer les participants, cliquez avec le bouton droit sur la vidéo ou la photo d’une personne, puis cliquez sur :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Désactiver le son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,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Activer le son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ou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Supprimer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désactiver ou activer le son ou pour supprimer cette personne de l’appel.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Verrouiller les actualités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faire de la vidéo de cette personne l’actualité vidéo.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Utilisez l’option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Épingler à la galerie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conserver cette personne dans la Vue Galerie.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9388" y="3530600"/>
            <a:ext cx="4148137" cy="97719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Choisir la vue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la fenêtre de conversation vidéo,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Isoler la galerie des vidéos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afficher les vidéos dans une fenêtre séparée,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Mode plein écran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afficher les vidéos en plein écran ou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Intégrer la galerie des vidéos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rétablir la vue normale.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069" name="Picture 45" descr="“”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275" y="4986338"/>
            <a:ext cx="1676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 descr="“”"/>
          <p:cNvSpPr/>
          <p:nvPr/>
        </p:nvSpPr>
        <p:spPr>
          <a:xfrm>
            <a:off x="3879321" y="4775200"/>
            <a:ext cx="211137" cy="193675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8" name="Rectangle 47" descr="“”"/>
          <p:cNvSpPr/>
          <p:nvPr/>
        </p:nvSpPr>
        <p:spPr>
          <a:xfrm>
            <a:off x="3233208" y="4772025"/>
            <a:ext cx="211138" cy="193675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072" name="Picture 2" descr="“”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32" y="1814512"/>
            <a:ext cx="1714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3" name="Picture 2" descr="“”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92088"/>
            <a:ext cx="6921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 descr="””"/>
          <p:cNvCxnSpPr/>
          <p:nvPr/>
        </p:nvCxnSpPr>
        <p:spPr>
          <a:xfrm>
            <a:off x="4572000" y="254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4400" y="180975"/>
            <a:ext cx="4267200" cy="193899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Inviter d’autres personnes à un appel vidéo</a:t>
            </a:r>
          </a:p>
          <a:p>
            <a:pPr marL="228600" indent="-228600">
              <a:lnSpc>
                <a:spcPct val="12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la fenêtre de conversation,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placez le curseur sur l’icône des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personnes et cliquez sur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Inviter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plus de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personnes.  </a:t>
            </a:r>
          </a:p>
          <a:p>
            <a:pPr marL="228600" indent="-228600">
              <a:lnSpc>
                <a:spcPct val="12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Saisissez le nom des nouveaux invités,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ou sélectionnez-les,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puis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OK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 </a:t>
            </a:r>
          </a:p>
          <a:p>
            <a:pPr>
              <a:lnSpc>
                <a:spcPct val="125000"/>
              </a:lnSpc>
              <a:spcBef>
                <a:spcPts val="6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Vos nouveaux invités reçoivent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une invitation à participer à l’appel. 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2620963"/>
            <a:ext cx="3200400" cy="236218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Ajouter de la vidéo à une conversation par messagerie instantanée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la fenêtre de conversation,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placez le curseur sur l’icône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de la caméra,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puis vérifiez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que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l’aperçu vidéo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s’affiche.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Réglez la caméra si nécessaire,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puis cliquez sur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Démarrer ma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ne plus partager votre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vidéo, cliquez sur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Arrêter ma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</a:t>
            </a:r>
            <a:endParaRPr lang="fr-FR" altLang="en-US" sz="800" b="1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077" name="TextBox 12"/>
          <p:cNvSpPr txBox="1">
            <a:spLocks noChangeArrowheads="1"/>
          </p:cNvSpPr>
          <p:nvPr/>
        </p:nvSpPr>
        <p:spPr bwMode="auto">
          <a:xfrm>
            <a:off x="4943475" y="4987350"/>
            <a:ext cx="1752600" cy="69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buSzPct val="100000"/>
            </a:pP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ASTUCE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Mettre fin à la vidéo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ne plus partager votre vidéo ET ne plus recevoir le flux vidéo des autres participants.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078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0" y="628650"/>
            <a:ext cx="20288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 descr="“”"/>
          <p:cNvSpPr/>
          <p:nvPr/>
        </p:nvSpPr>
        <p:spPr>
          <a:xfrm>
            <a:off x="6858000" y="1846263"/>
            <a:ext cx="457200" cy="468312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152400"/>
            <a:ext cx="4076700" cy="170816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Démarrer une réunion vidéo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Démarrez une réunion vidéo </a:t>
            </a:r>
            <a:r>
              <a:rPr lang="fr-FR" altLang="en-US" sz="800" i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ad hoc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discuter d’un sujet nécessitant un traitement immédiat. 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votre liste de contacts, sélectionnez plusieurs contacts en appuyant sur la touche Ctrl et en la maintenant enfoncée tout en cliquant sur les noms. 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avec le bouton droit sur les noms sélectionnés, puis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Démarrer un appel vidéo. 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Lorsque vous démarrez un appel vidéo, vous utilisez automatiquement le protocole voix sur IP de Lync. 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Utilisez les contrôles vidéo pour gérer la réunion.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9" name="TextBox 18" descr="Screen shot of person’s picture and their name and an indication to invite someone to a conversation"/>
          <p:cNvSpPr txBox="1"/>
          <p:nvPr/>
        </p:nvSpPr>
        <p:spPr>
          <a:xfrm>
            <a:off x="219075" y="3638550"/>
            <a:ext cx="4010025" cy="193129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Répondre à un appel vidéo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Lorsque quelqu’un vous appelle, une alerte apparaît sur votre écran. 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répondre à l’appel, cliquez dans la zone de la photo. 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Ignorer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pour rejeter l’appel.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Options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, puis sur l’option appropriée, pour :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répondre par messagerie instantanée, plutôt que par un message vidéo ;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répondre par un message audio seulement, si vous ne voulez pas partager votre vidéo ;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définir votre statut sur Ne pas déranger, pour ignorer cet appel et les suivants, jusqu’à votre prochain changement de statut.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082" name="Picture 2" descr="Capture d’écran de l’aperçu vidéo du visage d’une personne, avec les boutons Arrêter ma vidéo et Mettre fin à la vidéo en desso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9400" y="3166857"/>
            <a:ext cx="23431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 descr="“”"/>
          <p:cNvSpPr/>
          <p:nvPr/>
        </p:nvSpPr>
        <p:spPr>
          <a:xfrm>
            <a:off x="6632577" y="5358445"/>
            <a:ext cx="422271" cy="422805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084" name="Picture 3" descr="Capture d’écran de la photo d’une personne, avec son nom et une indication pour inviter quelqu’un à participer à une convers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663" y="2035175"/>
            <a:ext cx="3530436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6">
              <a:lumMod val="75000"/>
            </a:schemeClr>
          </a:solidFill>
        </a:ln>
      </a:spPr>
      <a:bodyPr rtlCol="0"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PArbitraryFile" ma:contentTypeID="0x01010069924D1ECC420D47A2456556BC94F7370201008F1C6E30AEB54E4D88D93ABFCCC9DE5C" ma:contentTypeVersion="55" ma:contentTypeDescription="Create a new document." ma:contentTypeScope="" ma:versionID="15831c23558621f0620ae3b28806acc8">
  <xsd:schema xmlns:xsd="http://www.w3.org/2001/XMLSchema" xmlns:xs="http://www.w3.org/2001/XMLSchema" xmlns:p="http://schemas.microsoft.com/office/2006/metadata/properties" xmlns:ns2="6d93d202-47fc-4405-873a-cab67cc5f1b2" xmlns:ns3="bf6b0f3f-ed6c-454b-b2d4-52635cea7979" targetNamespace="http://schemas.microsoft.com/office/2006/metadata/properties" ma:root="true" ma:fieldsID="bff909271f2a66d1fc5aed4a4bc53784" ns2:_="" ns3:_="">
    <xsd:import namespace="6d93d202-47fc-4405-873a-cab67cc5f1b2"/>
    <xsd:import namespace="bf6b0f3f-ed6c-454b-b2d4-52635cea7979"/>
    <xsd:element name="properties">
      <xsd:complexType>
        <xsd:sequence>
          <xsd:element name="documentManagement">
            <xsd:complexType>
              <xsd:all>
                <xsd:element ref="ns2:Size"/>
                <xsd:element ref="ns2:AcquiredFrom" minOccurs="0"/>
                <xsd:element ref="ns2:UACurrentWords" minOccurs="0"/>
                <xsd:element ref="ns2:ApplicationCode" minOccurs="0"/>
                <xsd:element ref="ns2:ApplicationId" minOccurs="0"/>
                <xsd:element ref="ns2:Applications" minOccurs="0"/>
                <xsd:element ref="ns2:ApprovalLog" minOccurs="0"/>
                <xsd:element ref="ns2:ApprovalStatus" minOccurs="0"/>
                <xsd:element ref="ns2:FeedAppVer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uthorGroup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CategoryTagsTaxHTField0" minOccurs="0"/>
                <xsd:element ref="ns2:ClipArtFilename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FeatureTagsTaxHTField0" minOccurs="0"/>
                <xsd:element ref="ns2:FriendlyTitle" minOccurs="0"/>
                <xsd:element ref="ns2:HandoffToMSDN" minOccurs="0"/>
                <xsd:element ref="ns2:HiddenCategoryTagsTaxHTField0" minOccurs="0"/>
                <xsd:element ref="ns2:InProjectListLookup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LegacyData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NumericId" minOccurs="0"/>
                <xsd:element ref="ns2:NumOfRatingsLookup" minOccurs="0"/>
                <xsd:element ref="ns2:OOCacheId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AppVerPrimary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VoteCount" minOccurs="0"/>
                <xsd:element ref="ns3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Size" ma:index="1" ma:displayName="Size of File" ma:default="" ma:internalName="Size" ma:readOnly="false">
      <xsd:simpleType>
        <xsd:restriction base="dms:Text"/>
      </xsd:simpleType>
    </xsd:element>
    <xsd:element name="AcquiredFrom" ma:index="2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3" nillable="true" ma:displayName="Actual Word Count" ma:default="" ma:internalName="UACurrentWords" ma:readOnly="false">
      <xsd:simpleType>
        <xsd:restriction base="dms:Unknown"/>
      </xsd:simpleType>
    </xsd:element>
    <xsd:element name="ApplicationCode" ma:index="4" nillable="true" ma:displayName="Application Code" ma:default="" ma:list="{76656645-678D-4E20-8263-16431452190B}" ma:internalName="ApplicationCode" ma:readOnly="true" ma:showField="AppVerCod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Id" ma:index="5" nillable="true" ma:displayName="Application ID" ma:default="" ma:list="{76656645-678D-4E20-8263-16431452190B}" ma:internalName="ApplicationId" ma:readOnly="true" ma:showField="AssetId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s" ma:index="6" nillable="true" ma:displayName="Applications (With Version)" ma:default="" ma:description="Applications this asset is associated with" ma:list="{76656645-678D-4E20-8263-16431452190B}" ma:internalName="Applications" ma:readOnly="false" ma:showField="Titl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rovalLog" ma:index="7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8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FeedAppVer" ma:index="9" nillable="true" ma:displayName="AppVer" ma:default="" ma:hidden="true" ma:list="{76656645-678D-4E20-8263-16431452190B}" ma:internalName="FeedAppVer" ma:readOnly="true" ma:showField="AppVerForLookup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ssetStart" ma:index="10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11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12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13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4" nillable="true" ma:displayName="Asset Type" ma:default="" ma:internalName="AssetType" ma:readOnly="false">
      <xsd:simpleType>
        <xsd:restriction base="dms:Unknown"/>
      </xsd:simpleType>
    </xsd:element>
    <xsd:element name="APAuthor" ma:index="15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Group" ma:index="16" nillable="true" ma:displayName="Author Group" ma:default="" ma:internalName="AuthorGroup" ma:readOnly="false">
      <xsd:simpleType>
        <xsd:restriction base="dms:Choice">
          <xsd:enumeration value="AWSUA"/>
          <xsd:enumeration value="ITProUA"/>
          <xsd:enumeration value="PMG"/>
          <xsd:enumeration value="Partner UA"/>
          <xsd:enumeration value="Acquired"/>
          <xsd:enumeration value="BCM"/>
          <xsd:enumeration value="MSC"/>
          <xsd:enumeration value="Intl Site Management"/>
          <xsd:enumeration value="Other"/>
        </xsd:restriction>
      </xsd:simpleType>
    </xsd:element>
    <xsd:element name="AverageRating" ma:index="17" nillable="true" ma:displayName="Average Rating" ma:internalName="AverageRating" ma:readOnly="false">
      <xsd:simpleType>
        <xsd:restriction base="dms:Text"/>
      </xsd:simpleType>
    </xsd:element>
    <xsd:element name="BlockPublish" ma:index="18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9" nillable="true" ma:displayName="Bug Number" ma:default="" ma:internalName="BugNumber" ma:readOnly="false">
      <xsd:simpleType>
        <xsd:restriction base="dms:Text"/>
      </xsd:simpleType>
    </xsd:element>
    <xsd:element name="CampaignTagsTaxHTField0" ma:index="21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tegoryTagsTaxHTField0" ma:index="23" nillable="true" ma:taxonomy="true" ma:internalName="CategoryTagsTaxHTField0" ma:taxonomyFieldName="CategoryTags" ma:displayName="Category Tags" ma:readOnly="false" ma:default="" ma:fieldId="{1a6787f0-15ff-4ac7-b21c-3c863aab33d9}" ma:taxonomyMulti="true" ma:sspId="8f79753a-75d3-41f5-8ca3-40b843941b4f" ma:termSetId="4aebd7a4-721f-44fd-ade4-e5a748cd06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lipArtFilename" ma:index="24" nillable="true" ma:displayName="Clip Art Name" ma:default="" ma:internalName="ClipArtFilename" ma:readOnly="false">
      <xsd:simpleType>
        <xsd:restriction base="dms:Text"/>
      </xsd:simpleType>
    </xsd:element>
    <xsd:element name="ContentItem" ma:index="25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7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30" nillable="true" ma:displayName="CSX Hash" ma:default="" ma:internalName="CSXHash" ma:readOnly="false">
      <xsd:simpleType>
        <xsd:restriction base="dms:Text"/>
      </xsd:simpleType>
    </xsd:element>
    <xsd:element name="CSXSubmissionMarket" ma:index="31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32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33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4" nillable="true" ma:displayName="Deleted?" ma:default="" ma:internalName="IsDeleted" ma:readOnly="false">
      <xsd:simpleType>
        <xsd:restriction base="dms:Boolean"/>
      </xsd:simpleType>
    </xsd:element>
    <xsd:element name="APDescription" ma:index="35" nillable="true" ma:displayName="Description" ma:default="" ma:internalName="APDescription" ma:readOnly="false">
      <xsd:simpleType>
        <xsd:restriction base="dms:Note"/>
      </xsd:simpleType>
    </xsd:element>
    <xsd:element name="DirectSourceMarket" ma:index="36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7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8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9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40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41" nillable="true" ma:displayName="Editorial Tags" ma:default="" ma:internalName="EditorialTags">
      <xsd:simpleType>
        <xsd:restriction base="dms:Unknown"/>
      </xsd:simpleType>
    </xsd:element>
    <xsd:element name="FeatureTagsTaxHTField0" ma:index="43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riendlyTitle" ma:index="44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HandoffToMSDN" ma:index="45" nillable="true" ma:displayName="Handoff To MSDN Date" ma:default="" ma:internalName="HandoffToMSDN" ma:readOnly="false">
      <xsd:simpleType>
        <xsd:restriction base="dms:DateTime"/>
      </xsd:simpleType>
    </xsd:element>
    <xsd:element name="HiddenCategoryTagsTaxHTField0" ma:index="47" nillable="true" ma:taxonomy="true" ma:internalName="HiddenCategoryTagsTaxHTField0" ma:taxonomyFieldName="HiddenCategoryTags" ma:displayName="Hidden Category" ma:readOnly="false" ma:default="" ma:fieldId="{23c0d7ab-cf13-4e85-9bfc-09ead350e9eb}" ma:taxonomyMulti="true" ma:sspId="8f79753a-75d3-41f5-8ca3-40b843941b4f" ma:termSetId="db61d45c-64f2-4e37-a8e3-d5adce206e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ProjectListLookup" ma:index="48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ternalTagsTaxHTField0" ma:index="50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51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2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3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4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5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6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7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8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9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60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61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2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3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4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5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6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7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8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egacyData" ma:index="69" nillable="true" ma:displayName="Legacy Data" ma:default="" ma:internalName="LegacyData" ma:readOnly="false">
      <xsd:simpleType>
        <xsd:restriction base="dms:Note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riginAsset" ma:index="97" nillable="true" ma:displayName="Origin Asset" ma:default="" ma:internalName="OriginAsset" ma:readOnly="false">
      <xsd:simpleType>
        <xsd:restriction base="dms:Text"/>
      </xsd:simpleType>
    </xsd:element>
    <xsd:element name="OriginalRelease" ma:index="98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99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0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1" nillable="true" ma:displayName="Parent Asset Id" ma:default="" ma:internalName="ParentAssetId" ma:readOnly="false">
      <xsd:simpleType>
        <xsd:restriction base="dms:Text"/>
      </xsd:simpleType>
    </xsd:element>
    <xsd:element name="PlannedPubDate" ma:index="102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3" nillable="true" ma:displayName="Policheck Words" ma:default="" ma:internalName="PolicheckWords" ma:readOnly="false">
      <xsd:simpleType>
        <xsd:restriction base="dms:Text"/>
      </xsd:simpleType>
    </xsd:element>
    <xsd:element name="AppVerPrimary" ma:index="104" nillable="true" ma:displayName="Primary Application Version" ma:default="" ma:indexed="true" ma:list="{76656645-678D-4E20-8263-16431452190B}" ma:internalName="AppVerPrimary" ma:showField="Title" ma:web="6d93d202-47fc-4405-873a-cab67cc5f1b2">
      <xsd:simpleType>
        <xsd:restriction base="dms:Lookup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humbnailAssetId" ma:index="122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3" nillable="true" ma:displayName="Times Cloned" ma:default="" ma:internalName="TimesCloned" ma:readOnly="false">
      <xsd:simpleType>
        <xsd:restriction base="dms:Number"/>
      </xsd:simpleType>
    </xsd:element>
    <xsd:element name="TrustLevel" ma:index="125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6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7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28" nillable="true" ma:displayName="UA Notes" ma:default="" ma:internalName="UANotes" ma:readOnly="false">
      <xsd:simpleType>
        <xsd:restriction base="dms:Note"/>
      </xsd:simpleType>
    </xsd:element>
    <xsd:element name="VoteCount" ma:index="129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b0f3f-ed6c-454b-b2d4-52635cea7979" elementFormDefault="qualified">
    <xsd:import namespace="http://schemas.microsoft.com/office/2006/documentManagement/types"/>
    <xsd:import namespace="http://schemas.microsoft.com/office/infopath/2007/PartnerControls"/>
    <xsd:element name="Description0" ma:index="130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6" ma:displayName="Content Type"/>
        <xsd:element ref="dc:title" minOccurs="0" maxOccurs="1" ma:index="12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6d93d202-47fc-4405-873a-cab67cc5f1b2" xsi:nil="true"/>
    <AssetExpire xmlns="6d93d202-47fc-4405-873a-cab67cc5f1b2">2029-01-01T08:00:00+00:00</AssetExpire>
    <CampaignTagsTaxHTField0 xmlns="6d93d202-47fc-4405-873a-cab67cc5f1b2">
      <Terms xmlns="http://schemas.microsoft.com/office/infopath/2007/PartnerControls"/>
    </CampaignTagsTaxHTField0>
    <IntlLangReviewDate xmlns="6d93d202-47fc-4405-873a-cab67cc5f1b2" xsi:nil="true"/>
    <IntlLangReview xmlns="6d93d202-47fc-4405-873a-cab67cc5f1b2">false</IntlLangReview>
    <LocLastLocAttemptVersionLookup xmlns="6d93d202-47fc-4405-873a-cab67cc5f1b2">250993</LocLastLocAttemptVersionLookup>
    <PolicheckWords xmlns="6d93d202-47fc-4405-873a-cab67cc5f1b2" xsi:nil="true"/>
    <SubmitterId xmlns="6d93d202-47fc-4405-873a-cab67cc5f1b2" xsi:nil="true"/>
    <AcquiredFrom xmlns="6d93d202-47fc-4405-873a-cab67cc5f1b2">Internal MS</AcquiredFrom>
    <EditorialStatus xmlns="6d93d202-47fc-4405-873a-cab67cc5f1b2">Complete</EditorialStatus>
    <Markets xmlns="6d93d202-47fc-4405-873a-cab67cc5f1b2"/>
    <OriginAsset xmlns="6d93d202-47fc-4405-873a-cab67cc5f1b2" xsi:nil="true"/>
    <AppVerPrimary xmlns="6d93d202-47fc-4405-873a-cab67cc5f1b2" xsi:nil="true"/>
    <AssetStart xmlns="6d93d202-47fc-4405-873a-cab67cc5f1b2">2013-07-09T07:00:00+00:00</AssetStart>
    <FriendlyTitle xmlns="6d93d202-47fc-4405-873a-cab67cc5f1b2" xsi:nil="true"/>
    <MarketSpecific xmlns="6d93d202-47fc-4405-873a-cab67cc5f1b2">false</MarketSpecific>
    <PublishStatusLookup xmlns="6d93d202-47fc-4405-873a-cab67cc5f1b2">
      <Value>616081</Value>
    </PublishStatusLookup>
    <APAuthor xmlns="6d93d202-47fc-4405-873a-cab67cc5f1b2">
      <UserInfo>
        <DisplayName/>
        <AccountId>1073741823</AccountId>
        <AccountType/>
      </UserInfo>
    </APAuthor>
    <IntlLangReviewer xmlns="6d93d202-47fc-4405-873a-cab67cc5f1b2" xsi:nil="true"/>
    <CSXSubmissionDate xmlns="6d93d202-47fc-4405-873a-cab67cc5f1b2" xsi:nil="true"/>
    <TaxCatchAll xmlns="6d93d202-47fc-4405-873a-cab67cc5f1b2"/>
    <Manager xmlns="6d93d202-47fc-4405-873a-cab67cc5f1b2" xsi:nil="true"/>
    <NumericId xmlns="6d93d202-47fc-4405-873a-cab67cc5f1b2">103455880</NumericId>
    <ParentAssetId xmlns="6d93d202-47fc-4405-873a-cab67cc5f1b2">AF103005713</ParentAssetId>
    <OriginalSourceMarket xmlns="6d93d202-47fc-4405-873a-cab67cc5f1b2">english</OriginalSourceMarket>
    <ApprovalStatus xmlns="6d93d202-47fc-4405-873a-cab67cc5f1b2">InProgress</ApprovalStatus>
    <EditorialTags xmlns="6d93d202-47fc-4405-873a-cab67cc5f1b2" xsi:nil="true"/>
    <LocComments xmlns="6d93d202-47fc-4405-873a-cab67cc5f1b2" xsi:nil="true"/>
    <LocRecommendedHandoff xmlns="6d93d202-47fc-4405-873a-cab67cc5f1b2" xsi:nil="true"/>
    <SourceTitle xmlns="6d93d202-47fc-4405-873a-cab67cc5f1b2" xsi:nil="true"/>
    <CSXUpdate xmlns="6d93d202-47fc-4405-873a-cab67cc5f1b2">false</CSXUpdate>
    <IntlLocPriority xmlns="6d93d202-47fc-4405-873a-cab67cc5f1b2" xsi:nil="true"/>
    <UAProjectedTotalWords xmlns="6d93d202-47fc-4405-873a-cab67cc5f1b2" xsi:nil="true"/>
    <AssetType xmlns="6d93d202-47fc-4405-873a-cab67cc5f1b2">NA</AssetType>
    <MachineTranslated xmlns="6d93d202-47fc-4405-873a-cab67cc5f1b2">false</MachineTranslated>
    <OutputCachingOn xmlns="6d93d202-47fc-4405-873a-cab67cc5f1b2">true</OutputCachingOn>
    <IsSearchable xmlns="6d93d202-47fc-4405-873a-cab67cc5f1b2">false</IsSearchable>
    <ContentItem xmlns="6d93d202-47fc-4405-873a-cab67cc5f1b2" xsi:nil="true"/>
    <HandoffToMSDN xmlns="6d93d202-47fc-4405-873a-cab67cc5f1b2" xsi:nil="true"/>
    <ShowIn xmlns="6d93d202-47fc-4405-873a-cab67cc5f1b2">Show everywhere</ShowIn>
    <ThumbnailAssetId xmlns="6d93d202-47fc-4405-873a-cab67cc5f1b2" xsi:nil="true"/>
    <UALocComments xmlns="6d93d202-47fc-4405-873a-cab67cc5f1b2" xsi:nil="true"/>
    <UALocRecommendation xmlns="6d93d202-47fc-4405-873a-cab67cc5f1b2">Localize</UALocRecommendation>
    <LastModifiedDateTime xmlns="6d93d202-47fc-4405-873a-cab67cc5f1b2" xsi:nil="true"/>
    <LegacyData xmlns="6d93d202-47fc-4405-873a-cab67cc5f1b2" xsi:nil="true"/>
    <LocManualTestRequired xmlns="6d93d202-47fc-4405-873a-cab67cc5f1b2">false</LocManualTestRequired>
    <LocMarketGroupTiers2 xmlns="6d93d202-47fc-4405-873a-cab67cc5f1b2" xsi:nil="true"/>
    <ClipArtFilename xmlns="6d93d202-47fc-4405-873a-cab67cc5f1b2" xsi:nil="true"/>
    <CSXHash xmlns="6d93d202-47fc-4405-873a-cab67cc5f1b2" xsi:nil="true"/>
    <DirectSourceMarket xmlns="6d93d202-47fc-4405-873a-cab67cc5f1b2">english</DirectSourceMarket>
    <PlannedPubDate xmlns="6d93d202-47fc-4405-873a-cab67cc5f1b2">2013-07-09T07:00:00+00:00</PlannedPubDate>
    <Size xmlns="6d93d202-47fc-4405-873a-cab67cc5f1b2">1.93 MB</Size>
    <CSXSubmissionMarket xmlns="6d93d202-47fc-4405-873a-cab67cc5f1b2" xsi:nil="true"/>
    <Downloads xmlns="6d93d202-47fc-4405-873a-cab67cc5f1b2">0</Downloads>
    <ArtSampleDocs xmlns="6d93d202-47fc-4405-873a-cab67cc5f1b2" xsi:nil="true"/>
    <TrustLevel xmlns="6d93d202-47fc-4405-873a-cab67cc5f1b2">1 Microsoft Managed Content</TrustLevel>
    <BlockPublish xmlns="6d93d202-47fc-4405-873a-cab67cc5f1b2">false</BlockPublish>
    <LocalizationTagsTaxHTField0 xmlns="6d93d202-47fc-4405-873a-cab67cc5f1b2">
      <Terms xmlns="http://schemas.microsoft.com/office/infopath/2007/PartnerControls"/>
    </LocalizationTagsTaxHTField0>
    <BusinessGroup xmlns="6d93d202-47fc-4405-873a-cab67cc5f1b2" xsi:nil="true"/>
    <Providers xmlns="6d93d202-47fc-4405-873a-cab67cc5f1b2" xsi:nil="true"/>
    <TimesCloned xmlns="6d93d202-47fc-4405-873a-cab67cc5f1b2" xsi:nil="true"/>
    <VoteCount xmlns="6d93d202-47fc-4405-873a-cab67cc5f1b2" xsi:nil="true"/>
    <AverageRating xmlns="6d93d202-47fc-4405-873a-cab67cc5f1b2" xsi:nil="true"/>
    <FeatureTagsTaxHTField0 xmlns="6d93d202-47fc-4405-873a-cab67cc5f1b2">
      <Terms xmlns="http://schemas.microsoft.com/office/infopath/2007/PartnerControls"/>
    </FeatureTagsTaxHTField0>
    <Provider xmlns="6d93d202-47fc-4405-873a-cab67cc5f1b2" xsi:nil="true"/>
    <UACurrentWords xmlns="6d93d202-47fc-4405-873a-cab67cc5f1b2" xsi:nil="true"/>
    <Applications xmlns="6d93d202-47fc-4405-873a-cab67cc5f1b2">
      <Value>1490</Value>
      <Value>1614</Value>
    </Applications>
    <AssetId xmlns="6d93d202-47fc-4405-873a-cab67cc5f1b2">AF103455880</AssetId>
    <AuthorGroup xmlns="6d93d202-47fc-4405-873a-cab67cc5f1b2" xsi:nil="true"/>
    <DSATActionTaken xmlns="6d93d202-47fc-4405-873a-cab67cc5f1b2" xsi:nil="true"/>
    <APEditor xmlns="6d93d202-47fc-4405-873a-cab67cc5f1b2">
      <UserInfo>
        <DisplayName/>
        <AccountId xsi:nil="true"/>
        <AccountType/>
      </UserInfo>
    </APEditor>
    <OOCacheId xmlns="6d93d202-47fc-4405-873a-cab67cc5f1b2" xsi:nil="true"/>
    <IsDeleted xmlns="6d93d202-47fc-4405-873a-cab67cc5f1b2">false</IsDeleted>
    <HiddenCategoryTagsTaxHTField0 xmlns="6d93d202-47fc-4405-873a-cab67cc5f1b2">
      <Terms xmlns="http://schemas.microsoft.com/office/infopath/2007/PartnerControls"/>
    </HiddenCategoryTagsTaxHTField0>
    <PublishTargets xmlns="6d93d202-47fc-4405-873a-cab67cc5f1b2">OfficeOnlineVNext</PublishTargets>
    <ApprovalLog xmlns="6d93d202-47fc-4405-873a-cab67cc5f1b2" xsi:nil="true"/>
    <BugNumber xmlns="6d93d202-47fc-4405-873a-cab67cc5f1b2" xsi:nil="true"/>
    <CrawlForDependencies xmlns="6d93d202-47fc-4405-873a-cab67cc5f1b2">false</CrawlForDependencies>
    <InternalTagsTaxHTField0 xmlns="6d93d202-47fc-4405-873a-cab67cc5f1b2">
      <Terms xmlns="http://schemas.microsoft.com/office/infopath/2007/PartnerControls">
        <TermInfo xmlns="http://schemas.microsoft.com/office/infopath/2007/PartnerControls">
          <TermName xmlns="http://schemas.microsoft.com/office/infopath/2007/PartnerControls">O15_Gallatin_Collection</TermName>
          <TermId xmlns="http://schemas.microsoft.com/office/infopath/2007/PartnerControls">effce35c-3a8c-4ff6-b25f-ea1098c0948f</TermId>
        </TermInfo>
        <TermInfo xmlns="http://schemas.microsoft.com/office/infopath/2007/PartnerControls">
          <TermName xmlns="http://schemas.microsoft.com/office/infopath/2007/PartnerControls">Fast Track Content</TermName>
          <TermId xmlns="http://schemas.microsoft.com/office/infopath/2007/PartnerControls">0ce24488-111c-403a-9456-d716b5553d48</TermId>
        </TermInfo>
      </Terms>
    </InternalTagsTaxHTField0>
    <LastHandOff xmlns="6d93d202-47fc-4405-873a-cab67cc5f1b2" xsi:nil="true"/>
    <Milestone xmlns="6d93d202-47fc-4405-873a-cab67cc5f1b2">RTM/RTW</Milestone>
    <OriginalRelease xmlns="6d93d202-47fc-4405-873a-cab67cc5f1b2">15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UANotes xmlns="6d93d202-47fc-4405-873a-cab67cc5f1b2" xsi:nil="true"/>
    <Description0 xmlns="bf6b0f3f-ed6c-454b-b2d4-52635cea7979" xsi:nil="true"/>
    <CategoryTagsTaxHTField0 xmlns="6d93d202-47fc-4405-873a-cab67cc5f1b2">
      <Terms xmlns="http://schemas.microsoft.com/office/infopath/2007/PartnerControls"/>
    </CategoryTagsTaxHTField0>
  </documentManagement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8D4CD5B-4BB8-4343-AEB9-5CC666AE26A8}"/>
</file>

<file path=customXml/itemProps2.xml><?xml version="1.0" encoding="utf-8"?>
<ds:datastoreItem xmlns:ds="http://schemas.openxmlformats.org/officeDocument/2006/customXml" ds:itemID="{05287F35-8CFE-4F6B-819F-B4F356AD109C}"/>
</file>

<file path=customXml/itemProps3.xml><?xml version="1.0" encoding="utf-8"?>
<ds:datastoreItem xmlns:ds="http://schemas.openxmlformats.org/officeDocument/2006/customXml" ds:itemID="{17EDD794-E6FF-483C-91CD-1D399C4145BA}"/>
</file>

<file path=customXml/itemProps4.xml><?xml version="1.0" encoding="utf-8"?>
<ds:datastoreItem xmlns:ds="http://schemas.openxmlformats.org/officeDocument/2006/customXml" ds:itemID="{5F81A713-7202-46CB-AC05-23C13D294C42}"/>
</file>

<file path=docProps/app.xml><?xml version="1.0" encoding="utf-8"?>
<Properties xmlns="http://schemas.openxmlformats.org/officeDocument/2006/extended-properties" xmlns:vt="http://schemas.openxmlformats.org/officeDocument/2006/docPropsVTypes">
  <TotalTime>2609</TotalTime>
  <Words>456</Words>
  <Application>Microsoft Office PowerPoint</Application>
  <PresentationFormat>Affichage à l'écran (4:3)</PresentationFormat>
  <Paragraphs>51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Office Theme</vt:lpstr>
      <vt:lpstr>Présentation PowerPoint</vt:lpstr>
      <vt:lpstr>Présentation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Reference about video</dc:title>
  <dc:creator>Ken Circeo</dc:creator>
  <cp:lastModifiedBy>Brice Legrand</cp:lastModifiedBy>
  <cp:revision>184</cp:revision>
  <dcterms:created xsi:type="dcterms:W3CDTF">2011-10-14T22:48:26Z</dcterms:created>
  <dcterms:modified xsi:type="dcterms:W3CDTF">2014-06-20T13:06:26Z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6MRZ7ZVJQK5S-1081-198</vt:lpwstr>
  </property>
  <property fmtid="{D5CDD505-2E9C-101B-9397-08002B2CF9AE}" pid="3" name="_dlc_DocIdItemGuid">
    <vt:lpwstr>4c6ce6f7-2459-4b4e-8f5c-4058e515af72</vt:lpwstr>
  </property>
  <property fmtid="{D5CDD505-2E9C-101B-9397-08002B2CF9AE}" pid="4" name="_dlc_DocIdUrl">
    <vt:lpwstr>http://officecpub/Teams/itpro2/LyncClientUA/_layouts/DocIdRedir.aspx?ID=6MRZ7ZVJQK5S-1081-198, 6MRZ7ZVJQK5S-1081-198</vt:lpwstr>
  </property>
  <property fmtid="{D5CDD505-2E9C-101B-9397-08002B2CF9AE}" pid="5" name="ContentTypeId">
    <vt:lpwstr>0x01010069924D1ECC420D47A2456556BC94F7370201008F1C6E30AEB54E4D88D93ABFCCC9DE5C</vt:lpwstr>
  </property>
  <property fmtid="{D5CDD505-2E9C-101B-9397-08002B2CF9AE}" pid="6" name="HiddenCategoryTags">
    <vt:lpwstr/>
  </property>
  <property fmtid="{D5CDD505-2E9C-101B-9397-08002B2CF9AE}" pid="7" name="InternalTags">
    <vt:lpwstr>7052;#O15_Gallatin_Collection|effce35c-3a8c-4ff6-b25f-ea1098c0948f;#6988;#Fast Track Content|0ce24488-111c-403a-9456-d716b5553d48</vt:lpwstr>
  </property>
  <property fmtid="{D5CDD505-2E9C-101B-9397-08002B2CF9AE}" pid="8" name="FeatureTags">
    <vt:lpwstr/>
  </property>
  <property fmtid="{D5CDD505-2E9C-101B-9397-08002B2CF9AE}" pid="9" name="LocalizationTags">
    <vt:lpwstr/>
  </property>
  <property fmtid="{D5CDD505-2E9C-101B-9397-08002B2CF9AE}" pid="10" name="CategoryTags">
    <vt:lpwstr/>
  </property>
  <property fmtid="{D5CDD505-2E9C-101B-9397-08002B2CF9AE}" pid="11" name="ScenarioTags">
    <vt:lpwstr/>
  </property>
  <property fmtid="{D5CDD505-2E9C-101B-9397-08002B2CF9AE}" pid="12" name="CampaignTags">
    <vt:lpwstr/>
  </property>
</Properties>
</file>