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9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768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9C055-28FB-4F74-8934-695A4AD5DAD7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9F59B-9F55-4AA6-A56D-D3A5E32419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814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8729F59B-9F55-4AA6-A56D-D3A5E32419A9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5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13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5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52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92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2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65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7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3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86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80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845C6-AFD8-462C-BB08-892BD8EA3B95}" type="datetimeFigureOut">
              <a:rPr lang="en-US" smtClean="0"/>
              <a:t>1/30/2014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130A9-0122-41AF-8F6B-B874FA730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5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ched.lync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 descr="””"/>
          <p:cNvCxnSpPr/>
          <p:nvPr/>
        </p:nvCxnSpPr>
        <p:spPr>
          <a:xfrm>
            <a:off x="4572000" y="762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 descr="””"/>
          <p:cNvSpPr txBox="1"/>
          <p:nvPr/>
        </p:nvSpPr>
        <p:spPr>
          <a:xfrm>
            <a:off x="0" y="6474023"/>
            <a:ext cx="457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en-US" sz="700" b="0" i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+mn-ea"/>
                <a:cs typeface="+mn-cs"/>
              </a:rPr>
              <a:t>© 2012 Microsoft Corporation.  Tous droits réservés.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12948" y="990600"/>
            <a:ext cx="4271790" cy="2936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1400" b="0" i="0" dirty="0" smtClean="0">
                <a:latin typeface="Segoe UI"/>
                <a:cs typeface="Segoe UI"/>
              </a:rPr>
              <a:t>Planifier une réunion Lync</a:t>
            </a:r>
          </a:p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vous utilisez Outlook, vous pouvez planifier une réunion Lync à l’aide du complément Outlook pour Lync. Dans le cas contraire, vous pouvez configurer des réunions à l’aide de Lync Web </a:t>
            </a:r>
            <a:r>
              <a:rPr lang="fr-FR" sz="9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Scheduler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disponible à l’adresse 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  <a:hlinkClick r:id="rId3"/>
              </a:rPr>
              <a:t>https://sched.lync.com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planifier une réunion avec Outlook :</a:t>
            </a:r>
          </a:p>
          <a:p>
            <a:pPr marL="228600" indent="-228600" algn="l" defTabSz="914400">
              <a:lnSpc>
                <a:spcPct val="114000"/>
              </a:lnSpc>
              <a:spcBef>
                <a:spcPts val="15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Ouvrez votre calendrier Outlook, puis sous l’onglet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Accueil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Nouvelle réunion Lync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  <a:p>
            <a:pPr marL="228600" indent="-228600" algn="l" defTabSz="914400">
              <a:lnSpc>
                <a:spcPct val="114000"/>
              </a:lnSpc>
              <a:spcBef>
                <a:spcPts val="15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demande de réunion, ajoutez des destinataires, un objet, un ordre du jour et la date et l’heure.</a:t>
            </a:r>
          </a:p>
          <a:p>
            <a:pPr algn="l" defTabSz="914400">
              <a:lnSpc>
                <a:spcPct val="114000"/>
              </a:lnSpc>
              <a:spcBef>
                <a:spcPts val="15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demande de réunion contient le lien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de la réunion et, si votre compte est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configuré pour les conférences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rendez-vous, les informations audio que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 participant peut utiliser pour participer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à la réunion.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2948" y="3883571"/>
            <a:ext cx="4271789" cy="289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1400" b="0" i="0" dirty="0" smtClean="0">
                <a:latin typeface="Segoe UI"/>
                <a:cs typeface="Segoe UI"/>
              </a:rPr>
              <a:t>Définir des options de réunion</a:t>
            </a:r>
          </a:p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 pouvez personnaliser certaines options de réunion, y compris les personnes autorisées à accéder à cette réunion, y faire une présentation et partager la vidéo, et spécifier si la messagerie instantanée est activée ou non.  Les options que vous pouvez définir varient si vous utilisez Outlook ou non. </a:t>
            </a:r>
          </a:p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vous utilisez Outlook, vous pouvez définir les options de réunion pour une réunion que vous avez configurée à partir de la demande de réunion. </a:t>
            </a:r>
          </a:p>
          <a:p>
            <a:pPr marL="228600" indent="-173736" algn="l" defTabSz="914400">
              <a:lnSpc>
                <a:spcPct val="114000"/>
              </a:lnSpc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Ouvrez la demande de réunion. Sous l’onglet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Accueil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Options de la réunion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dans les options Accès et Présentateur et les options Audio et Téléphone, choisissez les sélections appropriées. </a:t>
            </a:r>
          </a:p>
          <a:p>
            <a:pPr algn="l" defTabSz="914400">
              <a:lnSpc>
                <a:spcPct val="114000"/>
              </a:lnSpc>
              <a:spcBef>
                <a:spcPts val="6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vous n’utilisez pas Outlook, vous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pouvez modifier certaines options pour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les participants pendant une réunion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durant laquelle vous êtes présentateur.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plus d’informations, voir </a:t>
            </a:r>
            <a:r>
              <a:rPr lang="fr-FR" sz="900" b="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Gestion des </a:t>
            </a:r>
            <a:br>
              <a:rPr lang="fr-FR" sz="900" b="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participants 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plus loin dans ce guide.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184" y="178222"/>
            <a:ext cx="4267200" cy="2291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14000"/>
              </a:lnSpc>
              <a:buNone/>
            </a:pPr>
            <a:r>
              <a:rPr lang="fr-FR" sz="1400" b="0" i="0" dirty="0" smtClean="0">
                <a:latin typeface="Segoe UI"/>
                <a:cs typeface="Segoe UI"/>
              </a:rPr>
              <a:t>Participer à une réunion Lync</a:t>
            </a:r>
          </a:p>
          <a:p>
            <a:pPr marL="228600" indent="-228600" algn="l" defTabSz="914400">
              <a:lnSpc>
                <a:spcPct val="114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Effectuez l’une des opérations suivantes :</a:t>
            </a:r>
          </a:p>
          <a:p>
            <a:pPr marL="630936" lvl="1" indent="-173736" algn="l" defTabSz="914400">
              <a:lnSpc>
                <a:spcPct val="114000"/>
              </a:lnSpc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fenêtre principale de Lync, au-dessus de la fenêtre de recherche, cliquez sur l’icône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Réunions, 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puis dans la liste des réunions,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Participer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  <a:p>
            <a:pPr marL="630936" lvl="1" indent="-173736" algn="l" defTabSz="914400">
              <a:lnSpc>
                <a:spcPct val="114000"/>
              </a:lnSpc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demande de réunion,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Participer à une réunion Lync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630936" lvl="1" indent="-173736" algn="l" defTabSz="914400">
              <a:lnSpc>
                <a:spcPct val="114000"/>
              </a:lnSpc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le rappel de réunion,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Participer en ligne</a:t>
            </a:r>
            <a:r>
              <a:rPr lang="fr-FR" sz="90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630936" lvl="1" indent="-173736" algn="l" defTabSz="914400">
              <a:lnSpc>
                <a:spcPct val="114000"/>
              </a:lnSpc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la demande de réunion comprend des informations d’appel, vous pouvez participer à la réunion à partir d’un téléphone.</a:t>
            </a:r>
          </a:p>
          <a:p>
            <a:pPr marL="228600" indent="-228600" algn="l" defTabSz="914400">
              <a:lnSpc>
                <a:spcPct val="114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Sauf si vous appelez, dans la fenêtre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Accéder à la partie audio de la réunion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sélectionnez l’une des options suivantes.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3840" y="4824022"/>
            <a:ext cx="4123888" cy="1576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1" i="0" dirty="0" smtClean="0">
                <a:latin typeface="Segoe UI"/>
                <a:cs typeface="Segoe UI"/>
              </a:rPr>
              <a:t>Ai-je besoin d’un code confidentiel, d’un numéro professionnel ou d’un numéro de poste ?  </a:t>
            </a:r>
          </a:p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Généralement, quand vous appelez la réunion, vous êtes connecté immédiatement. Si vous êtes invité à entrer un code confidentiel, utilisez le pavé de numérotation de votre téléphone pour entrer votre numéro et votre code confidentiel. </a:t>
            </a:r>
          </a:p>
          <a:p>
            <a:pPr algn="l" defTabSz="914400">
              <a:lnSpc>
                <a:spcPct val="114000"/>
              </a:lnSpc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vous oubliez votre code confidentiel,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 avez oublié votre code confidentiel de connexion ?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dans la demande de réunion et suivez les instructions fournies dans la page pour le réinitialiser. 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cxnSp>
        <p:nvCxnSpPr>
          <p:cNvPr id="30" name="Straight Connector 29" descr="””"/>
          <p:cNvCxnSpPr/>
          <p:nvPr/>
        </p:nvCxnSpPr>
        <p:spPr>
          <a:xfrm>
            <a:off x="114300" y="6457950"/>
            <a:ext cx="4267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title 2"/>
          <p:cNvSpPr txBox="1">
            <a:spLocks/>
          </p:cNvSpPr>
          <p:nvPr/>
        </p:nvSpPr>
        <p:spPr>
          <a:xfrm>
            <a:off x="5448300" y="443508"/>
            <a:ext cx="2247899" cy="388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>
              <a:buNone/>
            </a:pPr>
            <a:r>
              <a:rPr lang="en-US" sz="2400" b="0" i="0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Réunions Lync</a:t>
            </a:r>
          </a:p>
        </p:txBody>
      </p:sp>
      <p:cxnSp>
        <p:nvCxnSpPr>
          <p:cNvPr id="22" name="Straight Connector 21" descr="””"/>
          <p:cNvCxnSpPr/>
          <p:nvPr/>
        </p:nvCxnSpPr>
        <p:spPr>
          <a:xfrm>
            <a:off x="4762500" y="914400"/>
            <a:ext cx="4152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 descr="Screenshot of Join Meeting Audio options table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993008"/>
              </p:ext>
            </p:extLst>
          </p:nvPr>
        </p:nvGraphicFramePr>
        <p:xfrm>
          <a:off x="457200" y="2458872"/>
          <a:ext cx="3771900" cy="234172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57300"/>
                <a:gridCol w="2514600"/>
              </a:tblGrid>
              <a:tr h="512928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9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Utiliser Lync (expérience audio et vidéo complète)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9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Vous pouvez utiliser l’audio et la vidéo avec les périphériques intégrés à votre ordinateur, ou un casque et une caméra. </a:t>
                      </a:r>
                    </a:p>
                  </a:txBody>
                  <a:tcPr marL="68580" marR="68580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9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M’appeler au :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900" b="0" i="0" spc="-2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Lync vous appelle au numéro que vous</a:t>
                      </a:r>
                      <a:r>
                        <a:rPr lang="en-US" sz="900" b="0" i="0" spc="-20" baseline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spc="-2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indiquez. (Disponible uniquement si les conférences rendez-vous sont activées pour votre compte. Pour plus d’informations, contactez le support technique de votre organisation.)</a:t>
                      </a:r>
                    </a:p>
                  </a:txBody>
                  <a:tcPr marL="68580" marR="68580" marT="0" marB="0" anchor="ctr"/>
                </a:tc>
              </a:tr>
              <a:tr h="99060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9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Ne pas participer au système audio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9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Sélectionnez</a:t>
                      </a:r>
                      <a:r>
                        <a:rPr lang="en-US" sz="900" b="0" i="0" baseline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 cette option si vous prévoyez de participer à la réunion via un téléphone (et la demande de réunion inclut les détails de l’appel) </a:t>
                      </a:r>
                      <a:r>
                        <a:rPr lang="en-US" sz="900" b="0" i="0" kern="1200" baseline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"/>
                          <a:ea typeface="+mn-ea"/>
                          <a:cs typeface="+mn-cs"/>
                        </a:rPr>
                        <a:t>ou de rejoindre la partie audio plus tard. Utilisez les numéros et l’ID de la conférence figurant dans l’invitation d’appel. 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" name="Picture 1" descr="Capture d’écran du bouton Nouvelle réunion Lync dans Outlook 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1095" y="2753228"/>
            <a:ext cx="1785143" cy="980572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pic>
        <p:nvPicPr>
          <p:cNvPr id="6" name="Picture 5" descr="Capture d’écran du bouton Options de réunion Lync dans Outlook 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714" y="5921057"/>
            <a:ext cx="1738286" cy="705714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sp>
        <p:nvSpPr>
          <p:cNvPr id="24" name="Subtitle 2"/>
          <p:cNvSpPr txBox="1">
            <a:spLocks/>
          </p:cNvSpPr>
          <p:nvPr/>
        </p:nvSpPr>
        <p:spPr bwMode="auto">
          <a:xfrm>
            <a:off x="5457824" y="249660"/>
            <a:ext cx="3329175" cy="38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>
              <a:buNone/>
            </a:pPr>
            <a:r>
              <a:rPr lang="en-US" sz="1400" b="0" i="0">
                <a:solidFill>
                  <a:schemeClr val="tx1"/>
                </a:solidFill>
                <a:latin typeface="Segoe UI Light"/>
                <a:ea typeface="+mn-ea"/>
                <a:cs typeface="+mn-cs"/>
              </a:rPr>
              <a:t>Aide-mémoire sur Lync 2013 pour Office 365</a:t>
            </a:r>
          </a:p>
        </p:txBody>
      </p:sp>
      <p:pic>
        <p:nvPicPr>
          <p:cNvPr id="19" name="Picture 2" descr="&quot;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92801"/>
            <a:ext cx="692490" cy="63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55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 descr="””"/>
          <p:cNvCxnSpPr/>
          <p:nvPr/>
        </p:nvCxnSpPr>
        <p:spPr>
          <a:xfrm>
            <a:off x="4572000" y="762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48201" y="85725"/>
            <a:ext cx="426720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fr-FR" sz="1400" b="0" i="0" dirty="0" smtClean="0">
                <a:latin typeface="Segoe UI"/>
                <a:cs typeface="Segoe UI"/>
              </a:rPr>
              <a:t>Partager votre Bureau ou un programme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Pendant une réunion Lync, vous pouvez partager votre Bureau ou un programme en particulier. 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fenêtre de réunion, placez le curseur sur le bouton de présentation (moniteur).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Sous l’onglet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Présenter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cliquez sur :</a:t>
            </a:r>
          </a:p>
          <a:p>
            <a:pPr marL="393192" indent="-118872" algn="l" defTabSz="914400">
              <a:spcBef>
                <a:spcPts val="300"/>
              </a:spcBef>
              <a:buFont typeface="Arial"/>
              <a:buChar char="•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Bureau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afficher tout le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contenu de votre Bureau. </a:t>
            </a:r>
          </a:p>
          <a:p>
            <a:pPr marL="393192" indent="-118872" algn="l" defTabSz="914400">
              <a:spcBef>
                <a:spcPts val="300"/>
              </a:spcBef>
              <a:buFont typeface="Arial"/>
              <a:buChar char="•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Programme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double-cliquez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 le programme à partager.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 startAt="3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(Facultatif)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Donner le </a:t>
            </a:r>
            <a:b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contrôle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dans la barre d’outils de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partage située en haut de l’écran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partager le contrôle de votre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session de partage avec un autre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participant. 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REMARQUE   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 pouvez reprendre le contrôle à tout moment en cliquant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Donner le contrôle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Reprendre le contrôle</a:t>
            </a:r>
            <a:r>
              <a:rPr lang="fr-FR" sz="90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 startAt="4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Quand vous avez terminé la présentation,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Arrêter la présentation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dans la barre d’outils. 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64530" y="3352800"/>
            <a:ext cx="44032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spcBef>
                <a:spcPts val="300"/>
              </a:spcBef>
              <a:buNone/>
            </a:pPr>
            <a:r>
              <a:rPr lang="fr-FR" sz="1400" b="0" i="0" dirty="0" smtClean="0">
                <a:latin typeface="Segoe UI"/>
                <a:cs typeface="Segoe UI"/>
              </a:rPr>
              <a:t>Partager une présentation PowerPoint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Placez le curseur sur le bouton de présentation (moniteur).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Sous l’onglet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Présenter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PowerPoint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téléchargez le fichier dans la réunion. </a:t>
            </a:r>
          </a:p>
          <a:p>
            <a:pPr marL="228600" indent="-228600" algn="l" defTabSz="914400"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(Facultatif) Effectuez l’une des opérations suivantes :</a:t>
            </a:r>
          </a:p>
          <a:p>
            <a:pPr lvl="1" indent="-173736" algn="l" defTabSz="914400">
              <a:spcBef>
                <a:spcPts val="15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changer de diapositive,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Miniatures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cliquez sur la diapositive à afficher, ou utilisez les flèches situées en bas de la fenêtre de réunion. </a:t>
            </a:r>
          </a:p>
          <a:p>
            <a:pPr lvl="1" indent="-173736" algn="l" defTabSz="914400">
              <a:spcBef>
                <a:spcPts val="15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afficher vos notes de présentateur,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Notes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  <a:p>
            <a:pPr lvl="1" indent="-173736" algn="l" defTabSz="914400">
              <a:spcBef>
                <a:spcPts val="150"/>
              </a:spcBef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 sur le bouton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Annotations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dans le coin supérieur droit de la diapositive pour afficher la barre d’outils vous permettant d’utiliser le surligneur, les tampons, le pointeur laser, etc.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95557"/>
            <a:ext cx="4343400" cy="2790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fr-FR" sz="1400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"/>
                <a:cs typeface="Segoe UI"/>
              </a:rPr>
              <a:t>Enregistrer et lire la réunion</a:t>
            </a:r>
          </a:p>
          <a:p>
            <a:pPr algn="l" defTabSz="914400">
              <a:spcBef>
                <a:spcPts val="15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fonctionnalité d’enregistrement de Lync capture l’audio, la vidéo, la messagerie instantanée, le partage de programmes, les présentations PowerPoint et les tableaux blancs.  </a:t>
            </a:r>
          </a:p>
          <a:p>
            <a:pPr marL="228600" indent="-228600" algn="l" defTabSz="914400">
              <a:spcBef>
                <a:spcPts val="150"/>
              </a:spcBef>
              <a:buFont typeface="Calibri"/>
              <a:buAutoNum type="arabicPeriod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fenêtre de réunion, cliquez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Plus d’options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cliquez sur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Démarrer l’enregistrement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228600" indent="-228600" algn="l" defTabSz="914400">
              <a:spcBef>
                <a:spcPts val="150"/>
              </a:spcBef>
              <a:buFont typeface="Calibri"/>
              <a:buAutoNum type="arabicPeriod" startAt="2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Utilisez les contrôles situés en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bas de la salle de réunion pour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interrompre, reprendre, ou arrêter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l’enregistrement. </a:t>
            </a:r>
          </a:p>
          <a:p>
            <a:pPr algn="l" defTabSz="914400">
              <a:spcBef>
                <a:spcPts val="15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Après avoir arrêté l’enregistrement, Lync l’enregistre automatiquement dans un format pouvant être lu dans le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Lecteur Windows Media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et dans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Zune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algn="l" defTabSz="914400">
              <a:spcBef>
                <a:spcPts val="15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lire, renommer ou supprimer un enregistrement, cliquez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Gérer les enregistrements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dans le menu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Plus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d’options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puis cliquez sur votre sélection. Vous pouvez également cliquer sur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Parcourir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accéder à l’emplacement de l’enregistrement et effectuer une copie du fichier à publier dans un emplacement partagé afin que d’autres personnes puissent le visionner. 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2399" y="2971800"/>
            <a:ext cx="4267200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spcBef>
                <a:spcPts val="300"/>
              </a:spcBef>
              <a:buNone/>
            </a:pPr>
            <a:r>
              <a:rPr lang="fr-FR" sz="1400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"/>
                <a:cs typeface="Segoe UI"/>
              </a:rPr>
              <a:t>Gérer les participants 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fenêtre de réunion, placez le curseur sur le bouton de gestion des participants, puis effectuez l’une des actions suivantes :</a:t>
            </a:r>
          </a:p>
          <a:p>
            <a:pPr marL="228600" indent="-173736" algn="l" defTabSz="914400">
              <a:spcBef>
                <a:spcPts val="150"/>
              </a:spcBef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gérer un participant, sous l’onglet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Participants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cliquez avec le bouton droit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 le nom d’une personne, puis servez-vous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des options pour la supprimer,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désactiver/activer le son, etc.</a:t>
            </a:r>
          </a:p>
          <a:p>
            <a:pPr marL="228600" indent="-173736" algn="l" defTabSz="914400">
              <a:spcBef>
                <a:spcPts val="150"/>
              </a:spcBef>
              <a:buFont typeface="Arial"/>
              <a:buChar char="•"/>
            </a:pP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gérer tous les participants,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sous l’onglet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Actions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cliquez sur :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Inviter plus de personnes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 des participants. 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Désactiver le micro des participants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éliminer le bruit de fond.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Pas de messagerie instantanée pour </a:t>
            </a:r>
            <a:b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réunion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désactiver la messagerie </a:t>
            </a:r>
            <a:b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instantanée dans la réunion.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Vidéo bloquée pour les participants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empêcher les participants de démarrer la vidéo. 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Masquer les noms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masquer les noms sur les photos.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Tout le monde participant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s’il y a trop de présentateurs. </a:t>
            </a:r>
          </a:p>
          <a:p>
            <a:pPr marL="457200" indent="-173736" algn="l" defTabSz="914400">
              <a:spcBef>
                <a:spcPts val="150"/>
              </a:spcBef>
              <a:buFont typeface="Courier New"/>
              <a:buChar char="o"/>
            </a:pP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Inviter par courrier électronique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envoyer des invitations par courrier électronique à d’autres personnes. 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</p:txBody>
      </p:sp>
      <p:pic>
        <p:nvPicPr>
          <p:cNvPr id="2" name="Picture 1" descr="Capture d’écran de l’icône de moniteur permettant de partager du contenu et les options de présentation, de partage d’une note OneNote et de pièces jointes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884" y="914400"/>
            <a:ext cx="1836517" cy="17132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Capture d’écran du bouton Plus d’options avec les options permettant de démarrer et de gérer les enregistrement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399" y="702257"/>
            <a:ext cx="1842286" cy="1033334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sp>
        <p:nvSpPr>
          <p:cNvPr id="8" name="Rectangle 7" descr="””"/>
          <p:cNvSpPr/>
          <p:nvPr/>
        </p:nvSpPr>
        <p:spPr>
          <a:xfrm>
            <a:off x="7031259" y="2286000"/>
            <a:ext cx="283941" cy="311634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 descr="””"/>
          <p:cNvSpPr/>
          <p:nvPr/>
        </p:nvSpPr>
        <p:spPr>
          <a:xfrm>
            <a:off x="2634095" y="1571445"/>
            <a:ext cx="244925" cy="167630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Capture d’écran d’une présentation PowerPoint en cours de partage avec les flèches situées en bas de l’écran mises en surbrillance pour indiquer que vous pouvez passer à la diapositive précédente ou suiva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5410735"/>
            <a:ext cx="3909459" cy="12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 descr="””"/>
          <p:cNvSpPr/>
          <p:nvPr/>
        </p:nvSpPr>
        <p:spPr>
          <a:xfrm>
            <a:off x="6019801" y="6253696"/>
            <a:ext cx="1607066" cy="311634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759" y="3581400"/>
            <a:ext cx="1574131" cy="1656724"/>
          </a:xfrm>
          <a:prstGeom prst="rect">
            <a:avLst/>
          </a:prstGeom>
        </p:spPr>
      </p:pic>
      <p:sp>
        <p:nvSpPr>
          <p:cNvPr id="17" name="Rectangle 16" descr="””"/>
          <p:cNvSpPr/>
          <p:nvPr/>
        </p:nvSpPr>
        <p:spPr>
          <a:xfrm>
            <a:off x="2756558" y="5054011"/>
            <a:ext cx="344511" cy="226483"/>
          </a:xfrm>
          <a:prstGeom prst="rect">
            <a:avLst/>
          </a:prstGeom>
          <a:noFill/>
          <a:ln>
            <a:solidFill>
              <a:srgbClr val="EB09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93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PArbitraryFile" ma:contentTypeID="0x01010069924D1ECC420D47A2456556BC94F7370201008F1C6E30AEB54E4D88D93ABFCCC9DE5C" ma:contentTypeVersion="55" ma:contentTypeDescription="Create a new document." ma:contentTypeScope="" ma:versionID="15831c23558621f0620ae3b28806acc8">
  <xsd:schema xmlns:xsd="http://www.w3.org/2001/XMLSchema" xmlns:xs="http://www.w3.org/2001/XMLSchema" xmlns:p="http://schemas.microsoft.com/office/2006/metadata/properties" xmlns:ns2="6d93d202-47fc-4405-873a-cab67cc5f1b2" xmlns:ns3="bf6b0f3f-ed6c-454b-b2d4-52635cea7979" targetNamespace="http://schemas.microsoft.com/office/2006/metadata/properties" ma:root="true" ma:fieldsID="bff909271f2a66d1fc5aed4a4bc53784" ns2:_="" ns3:_="">
    <xsd:import namespace="6d93d202-47fc-4405-873a-cab67cc5f1b2"/>
    <xsd:import namespace="bf6b0f3f-ed6c-454b-b2d4-52635cea7979"/>
    <xsd:element name="properties">
      <xsd:complexType>
        <xsd:sequence>
          <xsd:element name="documentManagement">
            <xsd:complexType>
              <xsd:all>
                <xsd:element ref="ns2:Size"/>
                <xsd:element ref="ns2:AcquiredFrom" minOccurs="0"/>
                <xsd:element ref="ns2:UACurrentWords" minOccurs="0"/>
                <xsd:element ref="ns2:ApplicationCode" minOccurs="0"/>
                <xsd:element ref="ns2:ApplicationId" minOccurs="0"/>
                <xsd:element ref="ns2:Applications" minOccurs="0"/>
                <xsd:element ref="ns2:ApprovalLog" minOccurs="0"/>
                <xsd:element ref="ns2:ApprovalStatus" minOccurs="0"/>
                <xsd:element ref="ns2:FeedAppVer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uthorGroup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CategoryTagsTaxHTField0" minOccurs="0"/>
                <xsd:element ref="ns2:ClipArtFilename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FeatureTagsTaxHTField0" minOccurs="0"/>
                <xsd:element ref="ns2:FriendlyTitle" minOccurs="0"/>
                <xsd:element ref="ns2:HandoffToMSDN" minOccurs="0"/>
                <xsd:element ref="ns2:HiddenCategoryTagsTaxHTField0" minOccurs="0"/>
                <xsd:element ref="ns2:InProjectListLookup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LegacyData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NumericId" minOccurs="0"/>
                <xsd:element ref="ns2:NumOfRatingsLookup" minOccurs="0"/>
                <xsd:element ref="ns2:OOCacheId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AppVerPrimary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VoteCount" minOccurs="0"/>
                <xsd:element ref="ns3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Size" ma:index="1" ma:displayName="Size of File" ma:default="" ma:internalName="Size" ma:readOnly="false">
      <xsd:simpleType>
        <xsd:restriction base="dms:Text"/>
      </xsd:simpleType>
    </xsd:element>
    <xsd:element name="AcquiredFrom" ma:index="2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3" nillable="true" ma:displayName="Actual Word Count" ma:default="" ma:internalName="UACurrentWords" ma:readOnly="false">
      <xsd:simpleType>
        <xsd:restriction base="dms:Unknown"/>
      </xsd:simpleType>
    </xsd:element>
    <xsd:element name="ApplicationCode" ma:index="4" nillable="true" ma:displayName="Application Code" ma:default="" ma:list="{76656645-678D-4E20-8263-16431452190B}" ma:internalName="ApplicationCode" ma:readOnly="true" ma:showField="AppVerCod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Id" ma:index="5" nillable="true" ma:displayName="Application ID" ma:default="" ma:list="{76656645-678D-4E20-8263-16431452190B}" ma:internalName="ApplicationId" ma:readOnly="true" ma:showField="AssetId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s" ma:index="6" nillable="true" ma:displayName="Applications (With Version)" ma:default="" ma:description="Applications this asset is associated with" ma:list="{76656645-678D-4E20-8263-16431452190B}" ma:internalName="Applications" ma:readOnly="false" ma:showField="Titl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rovalLog" ma:index="7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8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FeedAppVer" ma:index="9" nillable="true" ma:displayName="AppVer" ma:default="" ma:hidden="true" ma:list="{76656645-678D-4E20-8263-16431452190B}" ma:internalName="FeedAppVer" ma:readOnly="true" ma:showField="AppVerForLookup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ssetStart" ma:index="10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11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12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13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4" nillable="true" ma:displayName="Asset Type" ma:default="" ma:internalName="AssetType" ma:readOnly="false">
      <xsd:simpleType>
        <xsd:restriction base="dms:Unknown"/>
      </xsd:simpleType>
    </xsd:element>
    <xsd:element name="APAuthor" ma:index="15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Group" ma:index="16" nillable="true" ma:displayName="Author Group" ma:default="" ma:internalName="AuthorGroup" ma:readOnly="false">
      <xsd:simpleType>
        <xsd:restriction base="dms:Choice">
          <xsd:enumeration value="AWSUA"/>
          <xsd:enumeration value="ITProUA"/>
          <xsd:enumeration value="PMG"/>
          <xsd:enumeration value="Partner UA"/>
          <xsd:enumeration value="Acquired"/>
          <xsd:enumeration value="BCM"/>
          <xsd:enumeration value="MSC"/>
          <xsd:enumeration value="Intl Site Management"/>
          <xsd:enumeration value="Other"/>
        </xsd:restriction>
      </xsd:simpleType>
    </xsd:element>
    <xsd:element name="AverageRating" ma:index="17" nillable="true" ma:displayName="Average Rating" ma:internalName="AverageRating" ma:readOnly="false">
      <xsd:simpleType>
        <xsd:restriction base="dms:Text"/>
      </xsd:simpleType>
    </xsd:element>
    <xsd:element name="BlockPublish" ma:index="18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9" nillable="true" ma:displayName="Bug Number" ma:default="" ma:internalName="BugNumber" ma:readOnly="false">
      <xsd:simpleType>
        <xsd:restriction base="dms:Text"/>
      </xsd:simpleType>
    </xsd:element>
    <xsd:element name="CampaignTagsTaxHTField0" ma:index="21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tegoryTagsTaxHTField0" ma:index="23" nillable="true" ma:taxonomy="true" ma:internalName="CategoryTagsTaxHTField0" ma:taxonomyFieldName="CategoryTags" ma:displayName="Category Tags" ma:readOnly="false" ma:default="" ma:fieldId="{1a6787f0-15ff-4ac7-b21c-3c863aab33d9}" ma:taxonomyMulti="true" ma:sspId="8f79753a-75d3-41f5-8ca3-40b843941b4f" ma:termSetId="4aebd7a4-721f-44fd-ade4-e5a748cd06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lipArtFilename" ma:index="24" nillable="true" ma:displayName="Clip Art Name" ma:default="" ma:internalName="ClipArtFilename" ma:readOnly="false">
      <xsd:simpleType>
        <xsd:restriction base="dms:Text"/>
      </xsd:simpleType>
    </xsd:element>
    <xsd:element name="ContentItem" ma:index="25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7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30" nillable="true" ma:displayName="CSX Hash" ma:default="" ma:internalName="CSXHash" ma:readOnly="false">
      <xsd:simpleType>
        <xsd:restriction base="dms:Text"/>
      </xsd:simpleType>
    </xsd:element>
    <xsd:element name="CSXSubmissionMarket" ma:index="31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32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33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4" nillable="true" ma:displayName="Deleted?" ma:default="" ma:internalName="IsDeleted" ma:readOnly="false">
      <xsd:simpleType>
        <xsd:restriction base="dms:Boolean"/>
      </xsd:simpleType>
    </xsd:element>
    <xsd:element name="APDescription" ma:index="35" nillable="true" ma:displayName="Description" ma:default="" ma:internalName="APDescription" ma:readOnly="false">
      <xsd:simpleType>
        <xsd:restriction base="dms:Note"/>
      </xsd:simpleType>
    </xsd:element>
    <xsd:element name="DirectSourceMarket" ma:index="36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7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8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9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40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41" nillable="true" ma:displayName="Editorial Tags" ma:default="" ma:internalName="EditorialTags">
      <xsd:simpleType>
        <xsd:restriction base="dms:Unknown"/>
      </xsd:simpleType>
    </xsd:element>
    <xsd:element name="FeatureTagsTaxHTField0" ma:index="43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riendlyTitle" ma:index="44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HandoffToMSDN" ma:index="45" nillable="true" ma:displayName="Handoff To MSDN Date" ma:default="" ma:internalName="HandoffToMSDN" ma:readOnly="false">
      <xsd:simpleType>
        <xsd:restriction base="dms:DateTime"/>
      </xsd:simpleType>
    </xsd:element>
    <xsd:element name="HiddenCategoryTagsTaxHTField0" ma:index="47" nillable="true" ma:taxonomy="true" ma:internalName="HiddenCategoryTagsTaxHTField0" ma:taxonomyFieldName="HiddenCategoryTags" ma:displayName="Hidden Category" ma:readOnly="false" ma:default="" ma:fieldId="{23c0d7ab-cf13-4e85-9bfc-09ead350e9eb}" ma:taxonomyMulti="true" ma:sspId="8f79753a-75d3-41f5-8ca3-40b843941b4f" ma:termSetId="db61d45c-64f2-4e37-a8e3-d5adce206e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ProjectListLookup" ma:index="48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ternalTagsTaxHTField0" ma:index="50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51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2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3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4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5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6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7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8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9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60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61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2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3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4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5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6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7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8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egacyData" ma:index="69" nillable="true" ma:displayName="Legacy Data" ma:default="" ma:internalName="LegacyData" ma:readOnly="false">
      <xsd:simpleType>
        <xsd:restriction base="dms:Note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riginAsset" ma:index="97" nillable="true" ma:displayName="Origin Asset" ma:default="" ma:internalName="OriginAsset" ma:readOnly="false">
      <xsd:simpleType>
        <xsd:restriction base="dms:Text"/>
      </xsd:simpleType>
    </xsd:element>
    <xsd:element name="OriginalRelease" ma:index="98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99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0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1" nillable="true" ma:displayName="Parent Asset Id" ma:default="" ma:internalName="ParentAssetId" ma:readOnly="false">
      <xsd:simpleType>
        <xsd:restriction base="dms:Text"/>
      </xsd:simpleType>
    </xsd:element>
    <xsd:element name="PlannedPubDate" ma:index="102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3" nillable="true" ma:displayName="Policheck Words" ma:default="" ma:internalName="PolicheckWords" ma:readOnly="false">
      <xsd:simpleType>
        <xsd:restriction base="dms:Text"/>
      </xsd:simpleType>
    </xsd:element>
    <xsd:element name="AppVerPrimary" ma:index="104" nillable="true" ma:displayName="Primary Application Version" ma:default="" ma:indexed="true" ma:list="{76656645-678D-4E20-8263-16431452190B}" ma:internalName="AppVerPrimary" ma:showField="Title" ma:web="6d93d202-47fc-4405-873a-cab67cc5f1b2">
      <xsd:simpleType>
        <xsd:restriction base="dms:Lookup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humbnailAssetId" ma:index="122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3" nillable="true" ma:displayName="Times Cloned" ma:default="" ma:internalName="TimesCloned" ma:readOnly="false">
      <xsd:simpleType>
        <xsd:restriction base="dms:Number"/>
      </xsd:simpleType>
    </xsd:element>
    <xsd:element name="TrustLevel" ma:index="125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6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7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28" nillable="true" ma:displayName="UA Notes" ma:default="" ma:internalName="UANotes" ma:readOnly="false">
      <xsd:simpleType>
        <xsd:restriction base="dms:Note"/>
      </xsd:simpleType>
    </xsd:element>
    <xsd:element name="VoteCount" ma:index="129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b0f3f-ed6c-454b-b2d4-52635cea7979" elementFormDefault="qualified">
    <xsd:import namespace="http://schemas.microsoft.com/office/2006/documentManagement/types"/>
    <xsd:import namespace="http://schemas.microsoft.com/office/infopath/2007/PartnerControls"/>
    <xsd:element name="Description0" ma:index="130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6" ma:displayName="Content Type"/>
        <xsd:element ref="dc:title" minOccurs="0" maxOccurs="1" ma:index="12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6d93d202-47fc-4405-873a-cab67cc5f1b2" xsi:nil="true"/>
    <AssetExpire xmlns="6d93d202-47fc-4405-873a-cab67cc5f1b2">2029-01-01T08:00:00+00:00</AssetExpire>
    <CampaignTagsTaxHTField0 xmlns="6d93d202-47fc-4405-873a-cab67cc5f1b2">
      <Terms xmlns="http://schemas.microsoft.com/office/infopath/2007/PartnerControls"/>
    </CampaignTagsTaxHTField0>
    <IntlLangReviewDate xmlns="6d93d202-47fc-4405-873a-cab67cc5f1b2" xsi:nil="true"/>
    <IntlLangReview xmlns="6d93d202-47fc-4405-873a-cab67cc5f1b2">false</IntlLangReview>
    <LocLastLocAttemptVersionLookup xmlns="6d93d202-47fc-4405-873a-cab67cc5f1b2">241852</LocLastLocAttemptVersionLookup>
    <PolicheckWords xmlns="6d93d202-47fc-4405-873a-cab67cc5f1b2" xsi:nil="true"/>
    <SubmitterId xmlns="6d93d202-47fc-4405-873a-cab67cc5f1b2" xsi:nil="true"/>
    <AcquiredFrom xmlns="6d93d202-47fc-4405-873a-cab67cc5f1b2">Internal MS</AcquiredFrom>
    <EditorialStatus xmlns="6d93d202-47fc-4405-873a-cab67cc5f1b2">Complete</EditorialStatus>
    <Markets xmlns="6d93d202-47fc-4405-873a-cab67cc5f1b2"/>
    <OriginAsset xmlns="6d93d202-47fc-4405-873a-cab67cc5f1b2" xsi:nil="true"/>
    <AppVerPrimary xmlns="6d93d202-47fc-4405-873a-cab67cc5f1b2" xsi:nil="true"/>
    <AssetStart xmlns="6d93d202-47fc-4405-873a-cab67cc5f1b2">2013-07-09T07:00:00+00:00</AssetStart>
    <FriendlyTitle xmlns="6d93d202-47fc-4405-873a-cab67cc5f1b2" xsi:nil="true"/>
    <MarketSpecific xmlns="6d93d202-47fc-4405-873a-cab67cc5f1b2">false</MarketSpecific>
    <PublishStatusLookup xmlns="6d93d202-47fc-4405-873a-cab67cc5f1b2">
      <Value>600643</Value>
    </PublishStatusLookup>
    <APAuthor xmlns="6d93d202-47fc-4405-873a-cab67cc5f1b2">
      <UserInfo>
        <DisplayName/>
        <AccountId>1073741823</AccountId>
        <AccountType/>
      </UserInfo>
    </APAuthor>
    <IntlLangReviewer xmlns="6d93d202-47fc-4405-873a-cab67cc5f1b2" xsi:nil="true"/>
    <CSXSubmissionDate xmlns="6d93d202-47fc-4405-873a-cab67cc5f1b2" xsi:nil="true"/>
    <TaxCatchAll xmlns="6d93d202-47fc-4405-873a-cab67cc5f1b2"/>
    <Manager xmlns="6d93d202-47fc-4405-873a-cab67cc5f1b2" xsi:nil="true"/>
    <NumericId xmlns="6d93d202-47fc-4405-873a-cab67cc5f1b2">103455869</NumericId>
    <ParentAssetId xmlns="6d93d202-47fc-4405-873a-cab67cc5f1b2">AF103005762</ParentAssetId>
    <OriginalSourceMarket xmlns="6d93d202-47fc-4405-873a-cab67cc5f1b2">english</OriginalSourceMarket>
    <ApprovalStatus xmlns="6d93d202-47fc-4405-873a-cab67cc5f1b2">InProgress</ApprovalStatus>
    <EditorialTags xmlns="6d93d202-47fc-4405-873a-cab67cc5f1b2" xsi:nil="true"/>
    <LocComments xmlns="6d93d202-47fc-4405-873a-cab67cc5f1b2" xsi:nil="true"/>
    <LocRecommendedHandoff xmlns="6d93d202-47fc-4405-873a-cab67cc5f1b2" xsi:nil="true"/>
    <SourceTitle xmlns="6d93d202-47fc-4405-873a-cab67cc5f1b2" xsi:nil="true"/>
    <CSXUpdate xmlns="6d93d202-47fc-4405-873a-cab67cc5f1b2">false</CSXUpdate>
    <IntlLocPriority xmlns="6d93d202-47fc-4405-873a-cab67cc5f1b2" xsi:nil="true"/>
    <UAProjectedTotalWords xmlns="6d93d202-47fc-4405-873a-cab67cc5f1b2" xsi:nil="true"/>
    <AssetType xmlns="6d93d202-47fc-4405-873a-cab67cc5f1b2">NA</AssetType>
    <MachineTranslated xmlns="6d93d202-47fc-4405-873a-cab67cc5f1b2">false</MachineTranslated>
    <OutputCachingOn xmlns="6d93d202-47fc-4405-873a-cab67cc5f1b2">true</OutputCachingOn>
    <IsSearchable xmlns="6d93d202-47fc-4405-873a-cab67cc5f1b2">false</IsSearchable>
    <ContentItem xmlns="6d93d202-47fc-4405-873a-cab67cc5f1b2" xsi:nil="true"/>
    <HandoffToMSDN xmlns="6d93d202-47fc-4405-873a-cab67cc5f1b2" xsi:nil="true"/>
    <ShowIn xmlns="6d93d202-47fc-4405-873a-cab67cc5f1b2">Show everywhere</ShowIn>
    <ThumbnailAssetId xmlns="6d93d202-47fc-4405-873a-cab67cc5f1b2" xsi:nil="true"/>
    <UALocComments xmlns="6d93d202-47fc-4405-873a-cab67cc5f1b2" xsi:nil="true"/>
    <UALocRecommendation xmlns="6d93d202-47fc-4405-873a-cab67cc5f1b2">Localize</UALocRecommendation>
    <LastModifiedDateTime xmlns="6d93d202-47fc-4405-873a-cab67cc5f1b2" xsi:nil="true"/>
    <LegacyData xmlns="6d93d202-47fc-4405-873a-cab67cc5f1b2" xsi:nil="true"/>
    <LocManualTestRequired xmlns="6d93d202-47fc-4405-873a-cab67cc5f1b2">false</LocManualTestRequired>
    <LocMarketGroupTiers2 xmlns="6d93d202-47fc-4405-873a-cab67cc5f1b2" xsi:nil="true"/>
    <ClipArtFilename xmlns="6d93d202-47fc-4405-873a-cab67cc5f1b2" xsi:nil="true"/>
    <CSXHash xmlns="6d93d202-47fc-4405-873a-cab67cc5f1b2" xsi:nil="true"/>
    <DirectSourceMarket xmlns="6d93d202-47fc-4405-873a-cab67cc5f1b2">english</DirectSourceMarket>
    <PlannedPubDate xmlns="6d93d202-47fc-4405-873a-cab67cc5f1b2">2013-07-09T07:00:00+00:00</PlannedPubDate>
    <Size xmlns="6d93d202-47fc-4405-873a-cab67cc5f1b2">102 KB</Size>
    <CSXSubmissionMarket xmlns="6d93d202-47fc-4405-873a-cab67cc5f1b2" xsi:nil="true"/>
    <Downloads xmlns="6d93d202-47fc-4405-873a-cab67cc5f1b2">0</Downloads>
    <ArtSampleDocs xmlns="6d93d202-47fc-4405-873a-cab67cc5f1b2" xsi:nil="true"/>
    <TrustLevel xmlns="6d93d202-47fc-4405-873a-cab67cc5f1b2">1 Microsoft Managed Content</TrustLevel>
    <BlockPublish xmlns="6d93d202-47fc-4405-873a-cab67cc5f1b2">false</BlockPublish>
    <LocalizationTagsTaxHTField0 xmlns="6d93d202-47fc-4405-873a-cab67cc5f1b2">
      <Terms xmlns="http://schemas.microsoft.com/office/infopath/2007/PartnerControls"/>
    </LocalizationTagsTaxHTField0>
    <BusinessGroup xmlns="6d93d202-47fc-4405-873a-cab67cc5f1b2" xsi:nil="true"/>
    <Providers xmlns="6d93d202-47fc-4405-873a-cab67cc5f1b2" xsi:nil="true"/>
    <TimesCloned xmlns="6d93d202-47fc-4405-873a-cab67cc5f1b2" xsi:nil="true"/>
    <VoteCount xmlns="6d93d202-47fc-4405-873a-cab67cc5f1b2" xsi:nil="true"/>
    <AverageRating xmlns="6d93d202-47fc-4405-873a-cab67cc5f1b2" xsi:nil="true"/>
    <FeatureTagsTaxHTField0 xmlns="6d93d202-47fc-4405-873a-cab67cc5f1b2">
      <Terms xmlns="http://schemas.microsoft.com/office/infopath/2007/PartnerControls"/>
    </FeatureTagsTaxHTField0>
    <Provider xmlns="6d93d202-47fc-4405-873a-cab67cc5f1b2" xsi:nil="true"/>
    <UACurrentWords xmlns="6d93d202-47fc-4405-873a-cab67cc5f1b2" xsi:nil="true"/>
    <Applications xmlns="6d93d202-47fc-4405-873a-cab67cc5f1b2">
      <Value>1490</Value>
    </Applications>
    <AssetId xmlns="6d93d202-47fc-4405-873a-cab67cc5f1b2">AF103455869</AssetId>
    <AuthorGroup xmlns="6d93d202-47fc-4405-873a-cab67cc5f1b2" xsi:nil="true"/>
    <DSATActionTaken xmlns="6d93d202-47fc-4405-873a-cab67cc5f1b2" xsi:nil="true"/>
    <APEditor xmlns="6d93d202-47fc-4405-873a-cab67cc5f1b2">
      <UserInfo>
        <DisplayName/>
        <AccountId xsi:nil="true"/>
        <AccountType/>
      </UserInfo>
    </APEditor>
    <OOCacheId xmlns="6d93d202-47fc-4405-873a-cab67cc5f1b2" xsi:nil="true"/>
    <IsDeleted xmlns="6d93d202-47fc-4405-873a-cab67cc5f1b2">false</IsDeleted>
    <HiddenCategoryTagsTaxHTField0 xmlns="6d93d202-47fc-4405-873a-cab67cc5f1b2">
      <Terms xmlns="http://schemas.microsoft.com/office/infopath/2007/PartnerControls"/>
    </HiddenCategoryTagsTaxHTField0>
    <PublishTargets xmlns="6d93d202-47fc-4405-873a-cab67cc5f1b2">OfficeOnlineVNext</PublishTargets>
    <ApprovalLog xmlns="6d93d202-47fc-4405-873a-cab67cc5f1b2" xsi:nil="true"/>
    <BugNumber xmlns="6d93d202-47fc-4405-873a-cab67cc5f1b2" xsi:nil="true"/>
    <CrawlForDependencies xmlns="6d93d202-47fc-4405-873a-cab67cc5f1b2">false</CrawlForDependencies>
    <InternalTagsTaxHTField0 xmlns="6d93d202-47fc-4405-873a-cab67cc5f1b2">
      <Terms xmlns="http://schemas.microsoft.com/office/infopath/2007/PartnerControls"/>
    </InternalTagsTaxHTField0>
    <LastHandOff xmlns="6d93d202-47fc-4405-873a-cab67cc5f1b2" xsi:nil="true"/>
    <Milestone xmlns="6d93d202-47fc-4405-873a-cab67cc5f1b2">RTM/RTW</Milestone>
    <OriginalRelease xmlns="6d93d202-47fc-4405-873a-cab67cc5f1b2">15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UANotes xmlns="6d93d202-47fc-4405-873a-cab67cc5f1b2" xsi:nil="true"/>
    <Description0 xmlns="bf6b0f3f-ed6c-454b-b2d4-52635cea7979" xsi:nil="true"/>
    <CategoryTagsTaxHTField0 xmlns="6d93d202-47fc-4405-873a-cab67cc5f1b2">
      <Terms xmlns="http://schemas.microsoft.com/office/infopath/2007/PartnerControls"/>
    </CategoryTagsTaxHTField0>
  </documentManagement>
</p:properties>
</file>

<file path=customXml/itemProps1.xml><?xml version="1.0" encoding="utf-8"?>
<ds:datastoreItem xmlns:ds="http://schemas.openxmlformats.org/officeDocument/2006/customXml" ds:itemID="{EFE1C4D8-4621-48BC-A097-1C3681CBCB9E}"/>
</file>

<file path=customXml/itemProps2.xml><?xml version="1.0" encoding="utf-8"?>
<ds:datastoreItem xmlns:ds="http://schemas.openxmlformats.org/officeDocument/2006/customXml" ds:itemID="{005338F5-9101-4F4A-9CF4-51E31B6D650D}"/>
</file>

<file path=customXml/itemProps3.xml><?xml version="1.0" encoding="utf-8"?>
<ds:datastoreItem xmlns:ds="http://schemas.openxmlformats.org/officeDocument/2006/customXml" ds:itemID="{7A58FF0D-8F52-4A90-AF35-016D57A53349}"/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491</Words>
  <Application>Microsoft Office PowerPoint</Application>
  <PresentationFormat>On-screen Show (4:3)</PresentationFormat>
  <Paragraphs>64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Segoe</vt:lpstr>
      <vt:lpstr>Segoe Semibold</vt:lpstr>
      <vt:lpstr>Segoe UI</vt:lpstr>
      <vt:lpstr>Segoe UI Light</vt:lpstr>
      <vt:lpstr>Office Theme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Reference about Lync Meetings</dc:title>
  <dc:creator>Ken Circeo</dc:creator>
  <cp:lastModifiedBy>Marek Brabec</cp:lastModifiedBy>
  <cp:revision>107</cp:revision>
  <dcterms:created xsi:type="dcterms:W3CDTF">2011-10-14T22:48:26Z</dcterms:created>
  <dcterms:modified xsi:type="dcterms:W3CDTF">2014-01-30T07:51:26Z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8519e7ca-0ccb-4aa9-9db9-88f916bc68e1</vt:lpwstr>
  </property>
  <property fmtid="{D5CDD505-2E9C-101B-9397-08002B2CF9AE}" pid="3" name="ContentTypeId">
    <vt:lpwstr>0x01010069924D1ECC420D47A2456556BC94F7370201008F1C6E30AEB54E4D88D93ABFCCC9DE5C</vt:lpwstr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ScenarioTags">
    <vt:lpwstr/>
  </property>
  <property fmtid="{D5CDD505-2E9C-101B-9397-08002B2CF9AE}" pid="10" name="CampaignTags">
    <vt:lpwstr/>
  </property>
</Properties>
</file>