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 autoCompressPictures="0">
  <p:sldMasterIdLst>
    <p:sldMasterId id="2147483648" r:id="rId4"/>
  </p:sldMasterIdLst>
  <p:sldIdLst>
    <p:sldId id="256" r:id="rId5"/>
    <p:sldId id="258" r:id="rId6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uthor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9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C083E6E3-FA7D-4D7B-A595-EF9225AFEA82}" styleName="Light Style 1 - Acc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napVertSplitter="1" vertBarState="minimized" horzBarState="maximized">
    <p:restoredLeft sz="6688" autoAdjust="0"/>
    <p:restoredTop sz="94676" autoAdjust="0"/>
  </p:normalViewPr>
  <p:slideViewPr>
    <p:cSldViewPr>
      <p:cViewPr varScale="1">
        <p:scale>
          <a:sx n="116" d="100"/>
          <a:sy n="116" d="100"/>
        </p:scale>
        <p:origin x="2052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commentAuthors" Target="commentAuthor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Click to edit Master title style</a:t>
            </a:r>
            <a:endParaRPr lang="fr-F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Click to edit Master subtitle style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0845C6-AFD8-462C-BB08-892BD8EA3B95}" type="datetimeFigureOut">
              <a:rPr lang="fr-FR" smtClean="0"/>
              <a:t>7/3/2013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0130A9-0122-41AF-8F6B-B874FA73032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4857136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Click to edit Master text styles</a:t>
            </a:r>
          </a:p>
          <a:p>
            <a:pPr lvl="1"/>
            <a:r>
              <a:rPr lang="fr-FR" smtClean="0"/>
              <a:t>Second level</a:t>
            </a:r>
          </a:p>
          <a:p>
            <a:pPr lvl="2"/>
            <a:r>
              <a:rPr lang="fr-FR" smtClean="0"/>
              <a:t>Third level</a:t>
            </a:r>
          </a:p>
          <a:p>
            <a:pPr lvl="3"/>
            <a:r>
              <a:rPr lang="fr-FR" smtClean="0"/>
              <a:t>Fourth level</a:t>
            </a:r>
          </a:p>
          <a:p>
            <a:pPr lvl="4"/>
            <a:r>
              <a:rPr lang="fr-FR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0845C6-AFD8-462C-BB08-892BD8EA3B95}" type="datetimeFigureOut">
              <a:rPr lang="fr-FR" smtClean="0"/>
              <a:t>7/3/2013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0130A9-0122-41AF-8F6B-B874FA73032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6720555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Click to edit Master text styles</a:t>
            </a:r>
          </a:p>
          <a:p>
            <a:pPr lvl="1"/>
            <a:r>
              <a:rPr lang="fr-FR" smtClean="0"/>
              <a:t>Second level</a:t>
            </a:r>
          </a:p>
          <a:p>
            <a:pPr lvl="2"/>
            <a:r>
              <a:rPr lang="fr-FR" smtClean="0"/>
              <a:t>Third level</a:t>
            </a:r>
          </a:p>
          <a:p>
            <a:pPr lvl="3"/>
            <a:r>
              <a:rPr lang="fr-FR" smtClean="0"/>
              <a:t>Fourth level</a:t>
            </a:r>
          </a:p>
          <a:p>
            <a:pPr lvl="4"/>
            <a:r>
              <a:rPr lang="fr-FR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0845C6-AFD8-462C-BB08-892BD8EA3B95}" type="datetimeFigureOut">
              <a:rPr lang="fr-FR" smtClean="0"/>
              <a:t>7/3/2013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0130A9-0122-41AF-8F6B-B874FA73032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3415204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Click to edit Master text styles</a:t>
            </a:r>
          </a:p>
          <a:p>
            <a:pPr lvl="1"/>
            <a:r>
              <a:rPr lang="fr-FR" smtClean="0"/>
              <a:t>Second level</a:t>
            </a:r>
          </a:p>
          <a:p>
            <a:pPr lvl="2"/>
            <a:r>
              <a:rPr lang="fr-FR" smtClean="0"/>
              <a:t>Third level</a:t>
            </a:r>
          </a:p>
          <a:p>
            <a:pPr lvl="3"/>
            <a:r>
              <a:rPr lang="fr-FR" smtClean="0"/>
              <a:t>Fourth level</a:t>
            </a:r>
          </a:p>
          <a:p>
            <a:pPr lvl="4"/>
            <a:r>
              <a:rPr lang="fr-FR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0845C6-AFD8-462C-BB08-892BD8EA3B95}" type="datetimeFigureOut">
              <a:rPr lang="fr-FR" smtClean="0"/>
              <a:t>7/3/2013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0130A9-0122-41AF-8F6B-B874FA73032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0509243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0845C6-AFD8-462C-BB08-892BD8EA3B95}" type="datetimeFigureOut">
              <a:rPr lang="fr-FR" smtClean="0"/>
              <a:t>7/3/2013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0130A9-0122-41AF-8F6B-B874FA73032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4652944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Click to edit Master text styles</a:t>
            </a:r>
          </a:p>
          <a:p>
            <a:pPr lvl="1"/>
            <a:r>
              <a:rPr lang="fr-FR" smtClean="0"/>
              <a:t>Second level</a:t>
            </a:r>
          </a:p>
          <a:p>
            <a:pPr lvl="2"/>
            <a:r>
              <a:rPr lang="fr-FR" smtClean="0"/>
              <a:t>Third level</a:t>
            </a:r>
          </a:p>
          <a:p>
            <a:pPr lvl="3"/>
            <a:r>
              <a:rPr lang="fr-FR" smtClean="0"/>
              <a:t>Fourth level</a:t>
            </a:r>
          </a:p>
          <a:p>
            <a:pPr lvl="4"/>
            <a:r>
              <a:rPr lang="fr-FR" smtClean="0"/>
              <a:t>Fifth level</a:t>
            </a:r>
            <a:endParaRPr lang="fr-F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Click to edit Master text styles</a:t>
            </a:r>
          </a:p>
          <a:p>
            <a:pPr lvl="1"/>
            <a:r>
              <a:rPr lang="fr-FR" smtClean="0"/>
              <a:t>Second level</a:t>
            </a:r>
          </a:p>
          <a:p>
            <a:pPr lvl="2"/>
            <a:r>
              <a:rPr lang="fr-FR" smtClean="0"/>
              <a:t>Third level</a:t>
            </a:r>
          </a:p>
          <a:p>
            <a:pPr lvl="3"/>
            <a:r>
              <a:rPr lang="fr-FR" smtClean="0"/>
              <a:t>Fourth level</a:t>
            </a:r>
          </a:p>
          <a:p>
            <a:pPr lvl="4"/>
            <a:r>
              <a:rPr lang="fr-FR" smtClean="0"/>
              <a:t>Fifth level</a:t>
            </a:r>
            <a:endParaRPr lang="fr-F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0845C6-AFD8-462C-BB08-892BD8EA3B95}" type="datetimeFigureOut">
              <a:rPr lang="fr-FR" smtClean="0"/>
              <a:t>7/3/2013</a:t>
            </a:fld>
            <a:endParaRPr lang="fr-FR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0130A9-0122-41AF-8F6B-B874FA73032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6016593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Click to edit Master text styles</a:t>
            </a:r>
          </a:p>
          <a:p>
            <a:pPr lvl="1"/>
            <a:r>
              <a:rPr lang="fr-FR" smtClean="0"/>
              <a:t>Second level</a:t>
            </a:r>
          </a:p>
          <a:p>
            <a:pPr lvl="2"/>
            <a:r>
              <a:rPr lang="fr-FR" smtClean="0"/>
              <a:t>Third level</a:t>
            </a:r>
          </a:p>
          <a:p>
            <a:pPr lvl="3"/>
            <a:r>
              <a:rPr lang="fr-FR" smtClean="0"/>
              <a:t>Fourth level</a:t>
            </a:r>
          </a:p>
          <a:p>
            <a:pPr lvl="4"/>
            <a:r>
              <a:rPr lang="fr-FR" smtClean="0"/>
              <a:t>Fifth level</a:t>
            </a:r>
            <a:endParaRPr lang="fr-F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Click to edit Master text styles</a:t>
            </a:r>
          </a:p>
          <a:p>
            <a:pPr lvl="1"/>
            <a:r>
              <a:rPr lang="fr-FR" smtClean="0"/>
              <a:t>Second level</a:t>
            </a:r>
          </a:p>
          <a:p>
            <a:pPr lvl="2"/>
            <a:r>
              <a:rPr lang="fr-FR" smtClean="0"/>
              <a:t>Third level</a:t>
            </a:r>
          </a:p>
          <a:p>
            <a:pPr lvl="3"/>
            <a:r>
              <a:rPr lang="fr-FR" smtClean="0"/>
              <a:t>Fourth level</a:t>
            </a:r>
          </a:p>
          <a:p>
            <a:pPr lvl="4"/>
            <a:r>
              <a:rPr lang="fr-FR" smtClean="0"/>
              <a:t>Fifth level</a:t>
            </a:r>
            <a:endParaRPr lang="fr-F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0845C6-AFD8-462C-BB08-892BD8EA3B95}" type="datetimeFigureOut">
              <a:rPr lang="fr-FR" smtClean="0"/>
              <a:t>7/3/2013</a:t>
            </a:fld>
            <a:endParaRPr lang="fr-FR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0130A9-0122-41AF-8F6B-B874FA73032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9171745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Click to edit Master title style</a:t>
            </a:r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0845C6-AFD8-462C-BB08-892BD8EA3B95}" type="datetimeFigureOut">
              <a:rPr lang="fr-FR" smtClean="0"/>
              <a:t>7/3/2013</a:t>
            </a:fld>
            <a:endParaRPr lang="fr-FR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0130A9-0122-41AF-8F6B-B874FA73032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929314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0845C6-AFD8-462C-BB08-892BD8EA3B95}" type="datetimeFigureOut">
              <a:rPr lang="fr-FR" smtClean="0"/>
              <a:t>7/3/2013</a:t>
            </a:fld>
            <a:endParaRPr lang="fr-FR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0130A9-0122-41AF-8F6B-B874FA73032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5992868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Click to edit Master text styles</a:t>
            </a:r>
          </a:p>
          <a:p>
            <a:pPr lvl="1"/>
            <a:r>
              <a:rPr lang="fr-FR" smtClean="0"/>
              <a:t>Second level</a:t>
            </a:r>
          </a:p>
          <a:p>
            <a:pPr lvl="2"/>
            <a:r>
              <a:rPr lang="fr-FR" smtClean="0"/>
              <a:t>Third level</a:t>
            </a:r>
          </a:p>
          <a:p>
            <a:pPr lvl="3"/>
            <a:r>
              <a:rPr lang="fr-FR" smtClean="0"/>
              <a:t>Fourth level</a:t>
            </a:r>
          </a:p>
          <a:p>
            <a:pPr lvl="4"/>
            <a:r>
              <a:rPr lang="fr-FR" smtClean="0"/>
              <a:t>Fifth level</a:t>
            </a:r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0845C6-AFD8-462C-BB08-892BD8EA3B95}" type="datetimeFigureOut">
              <a:rPr lang="fr-FR" smtClean="0"/>
              <a:t>7/3/2013</a:t>
            </a:fld>
            <a:endParaRPr lang="fr-FR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0130A9-0122-41AF-8F6B-B874FA73032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9638061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Click to edit Master title style</a:t>
            </a:r>
            <a:endParaRPr lang="fr-F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0845C6-AFD8-462C-BB08-892BD8EA3B95}" type="datetimeFigureOut">
              <a:rPr lang="fr-FR" smtClean="0"/>
              <a:t>7/3/2013</a:t>
            </a:fld>
            <a:endParaRPr lang="fr-FR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0130A9-0122-41AF-8F6B-B874FA73032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006408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Click to edit Master text styles</a:t>
            </a:r>
          </a:p>
          <a:p>
            <a:pPr lvl="1"/>
            <a:r>
              <a:rPr lang="fr-FR" smtClean="0"/>
              <a:t>Second level</a:t>
            </a:r>
          </a:p>
          <a:p>
            <a:pPr lvl="2"/>
            <a:r>
              <a:rPr lang="fr-FR" smtClean="0"/>
              <a:t>Third level</a:t>
            </a:r>
          </a:p>
          <a:p>
            <a:pPr lvl="3"/>
            <a:r>
              <a:rPr lang="fr-FR" smtClean="0"/>
              <a:t>Fourth level</a:t>
            </a:r>
          </a:p>
          <a:p>
            <a:pPr lvl="4"/>
            <a:r>
              <a:rPr lang="fr-FR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0845C6-AFD8-462C-BB08-892BD8EA3B95}" type="datetimeFigureOut">
              <a:rPr lang="fr-FR" smtClean="0"/>
              <a:t>7/3/2013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0130A9-0122-41AF-8F6B-B874FA73032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121258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 descr="Capture d’écran du menu rapide de Lync montrant l’icône de carte de visit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71952" y="6163941"/>
            <a:ext cx="3076575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4" name="Straight Connector 13" descr="&quot;&quot;"/>
          <p:cNvCxnSpPr/>
          <p:nvPr/>
        </p:nvCxnSpPr>
        <p:spPr>
          <a:xfrm>
            <a:off x="4572000" y="76200"/>
            <a:ext cx="0" cy="670560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 descr="&quot;&quot;"/>
          <p:cNvSpPr txBox="1"/>
          <p:nvPr/>
        </p:nvSpPr>
        <p:spPr>
          <a:xfrm>
            <a:off x="0" y="6474023"/>
            <a:ext cx="457200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defTabSz="914400">
              <a:buNone/>
            </a:pPr>
            <a:r>
              <a:rPr lang="fr-FR" sz="700" b="0" i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Calibri"/>
                <a:ea typeface="+mn-ea"/>
                <a:cs typeface="+mn-cs"/>
              </a:rPr>
              <a:t>© 2012 Microsoft Corporation.</a:t>
            </a:r>
            <a:r>
              <a:rPr lang="fr-FR" sz="700" b="0" i="0">
                <a:solidFill>
                  <a:schemeClr val="tx1">
                    <a:lumMod val="65000"/>
                    <a:lumOff val="35000"/>
                  </a:schemeClr>
                </a:solidFill>
                <a:latin typeface="Calibri"/>
                <a:ea typeface="+mn-ea"/>
                <a:cs typeface="+mn-cs"/>
              </a:rPr>
              <a:t>  </a:t>
            </a:r>
            <a:r>
              <a:rPr lang="fr-FR" sz="700" b="0" i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Calibri"/>
                <a:ea typeface="+mn-ea"/>
                <a:cs typeface="+mn-cs"/>
              </a:rPr>
              <a:t>Tous droits réservés.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4724400" y="2562225"/>
            <a:ext cx="4191001" cy="24776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defTabSz="914400">
              <a:lnSpc>
                <a:spcPct val="125000"/>
              </a:lnSpc>
              <a:spcBef>
                <a:spcPts val="300"/>
              </a:spcBef>
              <a:buNone/>
            </a:pPr>
            <a:r>
              <a:rPr lang="fr-FR" sz="1200" b="0" i="0" dirty="0" err="1">
                <a:latin typeface="Segoe UI"/>
                <a:cs typeface="Segoe UI"/>
              </a:rPr>
              <a:t>Ajouter</a:t>
            </a:r>
            <a:r>
              <a:rPr lang="fr-FR" sz="1200" b="0" i="0" dirty="0">
                <a:latin typeface="Segoe UI"/>
                <a:cs typeface="Segoe UI"/>
              </a:rPr>
              <a:t> un contact</a:t>
            </a:r>
            <a:br>
              <a:rPr lang="fr-FR" sz="1200" b="0" i="0" dirty="0">
                <a:latin typeface="Segoe UI"/>
                <a:cs typeface="Segoe UI"/>
              </a:rPr>
            </a:br>
            <a:r>
              <a:rPr lang="fr-FR" sz="800" b="0" i="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Votre</a:t>
            </a:r>
            <a:r>
              <a:rPr lang="fr-FR" sz="800" b="0" i="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 </a:t>
            </a:r>
            <a:r>
              <a:rPr lang="fr-FR" sz="800" b="0" i="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liste</a:t>
            </a:r>
            <a:r>
              <a:rPr lang="fr-FR" sz="800" b="0" i="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 des contacts </a:t>
            </a:r>
            <a:r>
              <a:rPr lang="fr-FR" sz="800" b="0" i="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simplifie</a:t>
            </a:r>
            <a:r>
              <a:rPr lang="fr-FR" sz="800" b="0" i="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 </a:t>
            </a:r>
            <a:r>
              <a:rPr lang="fr-FR" sz="800" b="0" i="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vos</a:t>
            </a:r>
            <a:r>
              <a:rPr lang="fr-FR" sz="800" b="0" i="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 communications et </a:t>
            </a:r>
            <a:r>
              <a:rPr lang="fr-FR" sz="800" b="0" i="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vous</a:t>
            </a:r>
            <a:r>
              <a:rPr lang="fr-FR" sz="800" b="0" i="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 </a:t>
            </a:r>
            <a:r>
              <a:rPr lang="fr-FR" sz="800" b="0" i="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permet</a:t>
            </a:r>
            <a:r>
              <a:rPr lang="fr-FR" sz="800" b="0" i="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 de consulter les </a:t>
            </a:r>
            <a:r>
              <a:rPr lang="fr-FR" sz="800" b="0" i="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informations</a:t>
            </a:r>
            <a:r>
              <a:rPr lang="fr-FR" sz="800" b="0" i="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 de </a:t>
            </a:r>
            <a:r>
              <a:rPr lang="fr-FR" sz="800" b="0" i="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présence</a:t>
            </a:r>
            <a:r>
              <a:rPr lang="fr-FR" sz="800" b="0" i="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 et de contact des </a:t>
            </a:r>
            <a:r>
              <a:rPr lang="fr-FR" sz="800" b="0" i="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personnes</a:t>
            </a:r>
            <a:r>
              <a:rPr lang="fr-FR" sz="800" b="0" i="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 qui </a:t>
            </a:r>
            <a:r>
              <a:rPr lang="fr-FR" sz="800" b="0" i="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vous</a:t>
            </a:r>
            <a:r>
              <a:rPr lang="fr-FR" sz="800" b="0" i="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 </a:t>
            </a:r>
            <a:r>
              <a:rPr lang="fr-FR" sz="800" b="0" i="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importent</a:t>
            </a:r>
            <a:r>
              <a:rPr lang="fr-FR" sz="800" b="0" i="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. </a:t>
            </a:r>
            <a:r>
              <a:rPr lang="fr-FR" sz="800" b="0" i="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Ajoutez</a:t>
            </a:r>
            <a:r>
              <a:rPr lang="fr-FR" sz="800" b="0" i="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-y les </a:t>
            </a:r>
            <a:r>
              <a:rPr lang="fr-FR" sz="800" b="0" i="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personnes</a:t>
            </a:r>
            <a:r>
              <a:rPr lang="fr-FR" sz="800" b="0" i="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 avec </a:t>
            </a:r>
            <a:r>
              <a:rPr lang="fr-FR" sz="800" b="0" i="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lesquelles</a:t>
            </a:r>
            <a:r>
              <a:rPr lang="fr-FR" sz="800" b="0" i="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 </a:t>
            </a:r>
            <a:r>
              <a:rPr lang="fr-FR" sz="800" b="0" i="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vous</a:t>
            </a:r>
            <a:r>
              <a:rPr lang="fr-FR" sz="800" b="0" i="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 </a:t>
            </a:r>
            <a:r>
              <a:rPr lang="fr-FR" sz="800" b="0" i="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prévoyez</a:t>
            </a:r>
            <a:r>
              <a:rPr lang="fr-FR" sz="800" b="0" i="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 </a:t>
            </a:r>
            <a:r>
              <a:rPr lang="fr-FR" sz="800" b="0" i="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d’interagir</a:t>
            </a:r>
            <a:r>
              <a:rPr lang="fr-FR" sz="800" b="0" i="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 </a:t>
            </a:r>
            <a:r>
              <a:rPr lang="fr-FR" sz="800" b="0" i="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régulièrement</a:t>
            </a:r>
            <a:r>
              <a:rPr lang="fr-FR" sz="800" b="0" i="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. Si </a:t>
            </a:r>
            <a:r>
              <a:rPr lang="fr-FR" sz="800" b="0" i="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votre</a:t>
            </a:r>
            <a:r>
              <a:rPr lang="fr-FR" sz="800" b="0" i="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 </a:t>
            </a:r>
            <a:r>
              <a:rPr lang="fr-FR" sz="800" b="0" i="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entreprise</a:t>
            </a:r>
            <a:r>
              <a:rPr lang="fr-FR" sz="800" b="0" i="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 le </a:t>
            </a:r>
            <a:r>
              <a:rPr lang="fr-FR" sz="800" b="0" i="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permet</a:t>
            </a:r>
            <a:r>
              <a:rPr lang="fr-FR" sz="800" b="0" i="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, </a:t>
            </a:r>
            <a:r>
              <a:rPr lang="fr-FR" sz="800" b="0" i="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vous</a:t>
            </a:r>
            <a:r>
              <a:rPr lang="fr-FR" sz="800" b="0" i="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 </a:t>
            </a:r>
            <a:r>
              <a:rPr lang="fr-FR" sz="800" b="0" i="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pouvez</a:t>
            </a:r>
            <a:r>
              <a:rPr lang="fr-FR" sz="800" b="0" i="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 </a:t>
            </a:r>
            <a:r>
              <a:rPr lang="fr-FR" sz="800" b="0" i="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ajouter</a:t>
            </a:r>
            <a:r>
              <a:rPr lang="fr-FR" sz="800" b="0" i="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 des </a:t>
            </a:r>
            <a:r>
              <a:rPr lang="fr-FR" sz="800" b="0" i="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utilisateurs</a:t>
            </a:r>
            <a:r>
              <a:rPr lang="fr-FR" sz="800" b="0" i="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 Lync </a:t>
            </a:r>
            <a:r>
              <a:rPr lang="fr-FR" sz="800" b="0" i="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externes</a:t>
            </a:r>
            <a:r>
              <a:rPr lang="fr-FR" sz="800" b="0" i="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 et internes à </a:t>
            </a:r>
            <a:r>
              <a:rPr lang="fr-FR" sz="800" b="0" i="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l’entreprise</a:t>
            </a:r>
            <a:r>
              <a:rPr lang="fr-FR" sz="800" b="0" i="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. Pour </a:t>
            </a:r>
            <a:r>
              <a:rPr lang="fr-FR" sz="800" b="0" i="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ajouter</a:t>
            </a:r>
            <a:r>
              <a:rPr lang="fr-FR" sz="800" b="0" i="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 </a:t>
            </a:r>
            <a:r>
              <a:rPr lang="fr-FR" sz="800" b="0" i="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une</a:t>
            </a:r>
            <a:r>
              <a:rPr lang="fr-FR" sz="800" b="0" i="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 </a:t>
            </a:r>
            <a:r>
              <a:rPr lang="fr-FR" sz="800" b="0" i="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personne</a:t>
            </a:r>
            <a:r>
              <a:rPr lang="fr-FR" sz="800" b="0" i="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 </a:t>
            </a:r>
            <a:r>
              <a:rPr lang="fr-FR" sz="800" b="0" i="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comme</a:t>
            </a:r>
            <a:r>
              <a:rPr lang="fr-FR" sz="800" b="0" i="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 contact :</a:t>
            </a:r>
          </a:p>
          <a:p>
            <a:pPr marL="228600" indent="-228600" algn="l" defTabSz="914400">
              <a:lnSpc>
                <a:spcPct val="125000"/>
              </a:lnSpc>
              <a:spcBef>
                <a:spcPts val="300"/>
              </a:spcBef>
              <a:buFont typeface="Calibri"/>
              <a:buAutoNum type="arabicPeriod"/>
            </a:pPr>
            <a:r>
              <a:rPr lang="fr-FR" sz="800" b="0" i="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Utilisez</a:t>
            </a:r>
            <a:r>
              <a:rPr lang="fr-FR" sz="800" b="0" i="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 la </a:t>
            </a:r>
            <a:r>
              <a:rPr lang="fr-FR" sz="800" b="0" i="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recherche</a:t>
            </a:r>
            <a:r>
              <a:rPr lang="fr-FR" sz="800" b="0" i="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 Lync pour </a:t>
            </a:r>
            <a:r>
              <a:rPr lang="fr-FR" sz="800" b="0" i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                                                                                         </a:t>
            </a:r>
            <a:r>
              <a:rPr lang="fr-FR" sz="800" b="0" i="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trouver</a:t>
            </a:r>
            <a:r>
              <a:rPr lang="fr-FR" sz="800" b="0" i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 </a:t>
            </a:r>
            <a:r>
              <a:rPr lang="fr-FR" sz="800" b="0" i="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la </a:t>
            </a:r>
            <a:r>
              <a:rPr lang="fr-FR" sz="800" b="0" i="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personne</a:t>
            </a:r>
            <a:r>
              <a:rPr lang="fr-FR" sz="800" b="0" i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 </a:t>
            </a:r>
            <a:r>
              <a:rPr lang="fr-FR" sz="800" b="0" i="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que</a:t>
            </a:r>
            <a:r>
              <a:rPr lang="fr-FR" sz="800" b="0" i="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 </a:t>
            </a:r>
            <a:r>
              <a:rPr lang="fr-FR" sz="800" b="0" i="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vous</a:t>
            </a:r>
            <a:r>
              <a:rPr lang="fr-FR" sz="800" b="0" i="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 </a:t>
            </a:r>
            <a:r>
              <a:rPr lang="fr-FR" sz="800" b="0" i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                                                                                               </a:t>
            </a:r>
            <a:r>
              <a:rPr lang="fr-FR" sz="800" b="0" i="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voulez</a:t>
            </a:r>
            <a:r>
              <a:rPr lang="fr-FR" sz="800" b="0" i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 </a:t>
            </a:r>
            <a:r>
              <a:rPr lang="fr-FR" sz="800" b="0" i="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ajouter</a:t>
            </a:r>
            <a:r>
              <a:rPr lang="fr-FR" sz="800" b="0" i="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. </a:t>
            </a:r>
            <a:r>
              <a:rPr lang="fr-FR" sz="800" b="0" i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(</a:t>
            </a:r>
            <a:r>
              <a:rPr lang="fr-FR" sz="800" b="0" i="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Voir</a:t>
            </a:r>
            <a:r>
              <a:rPr lang="fr-FR" sz="800" b="0" i="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 la </a:t>
            </a:r>
            <a:r>
              <a:rPr lang="fr-FR" sz="800" b="0" i="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rubrique</a:t>
            </a:r>
            <a:r>
              <a:rPr lang="fr-FR" sz="800" b="0" i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                                                                                             </a:t>
            </a:r>
            <a:r>
              <a:rPr lang="fr-FR" sz="800" b="0" i="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Rechercher</a:t>
            </a:r>
            <a:r>
              <a:rPr lang="fr-FR" sz="800" b="0" i="1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 </a:t>
            </a:r>
            <a:r>
              <a:rPr lang="fr-FR" sz="800" b="0" i="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une</a:t>
            </a:r>
            <a:r>
              <a:rPr lang="fr-FR" sz="800" b="0" i="1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 </a:t>
            </a:r>
            <a:r>
              <a:rPr lang="fr-FR" sz="800" b="0" i="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personne</a:t>
            </a:r>
            <a:r>
              <a:rPr lang="fr-FR" sz="800" b="0" i="1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.</a:t>
            </a:r>
            <a:r>
              <a:rPr lang="fr-FR" sz="800" b="0" i="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)</a:t>
            </a:r>
          </a:p>
          <a:p>
            <a:pPr marL="228600" indent="-228600" algn="l" defTabSz="914400">
              <a:lnSpc>
                <a:spcPct val="125000"/>
              </a:lnSpc>
              <a:spcBef>
                <a:spcPts val="300"/>
              </a:spcBef>
              <a:buFont typeface="Calibri"/>
              <a:buAutoNum type="arabicPeriod"/>
            </a:pPr>
            <a:r>
              <a:rPr lang="fr-FR" sz="800" b="0" i="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Cliquez</a:t>
            </a:r>
            <a:r>
              <a:rPr lang="fr-FR" sz="800" b="0" i="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 avec le </a:t>
            </a:r>
            <a:r>
              <a:rPr lang="fr-FR" sz="800" b="0" i="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bouton</a:t>
            </a:r>
            <a:r>
              <a:rPr lang="fr-FR" sz="800" b="0" i="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 </a:t>
            </a:r>
            <a:r>
              <a:rPr lang="fr-FR" sz="800" b="0" i="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droit</a:t>
            </a:r>
            <a:r>
              <a:rPr lang="fr-FR" sz="800" b="0" i="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 </a:t>
            </a:r>
            <a:r>
              <a:rPr lang="fr-FR" sz="800" b="0" i="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sur</a:t>
            </a:r>
            <a:r>
              <a:rPr lang="fr-FR" sz="800" b="0" i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                                                                                                                 </a:t>
            </a:r>
            <a:r>
              <a:rPr lang="fr-FR" sz="800" b="0" i="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le nom de la </a:t>
            </a:r>
            <a:r>
              <a:rPr lang="fr-FR" sz="800" b="0" i="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personne</a:t>
            </a:r>
            <a:r>
              <a:rPr lang="fr-FR" sz="800" b="0" i="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 </a:t>
            </a:r>
            <a:r>
              <a:rPr lang="fr-FR" sz="800" b="0" i="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dans</a:t>
            </a:r>
            <a:r>
              <a:rPr lang="fr-FR" sz="800" b="0" i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 </a:t>
            </a:r>
            <a:r>
              <a:rPr lang="fr-FR" sz="800" b="0" i="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les </a:t>
            </a:r>
            <a:r>
              <a:rPr lang="fr-FR" sz="800" b="0" i="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résultats</a:t>
            </a:r>
            <a:r>
              <a:rPr lang="fr-FR" sz="800" b="0" i="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 de la </a:t>
            </a:r>
            <a:r>
              <a:rPr lang="fr-FR" sz="800" b="0" i="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recherche</a:t>
            </a:r>
            <a:r>
              <a:rPr lang="fr-FR" sz="800" b="0" i="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.</a:t>
            </a:r>
          </a:p>
          <a:p>
            <a:pPr marL="228600" indent="-228600" algn="l" defTabSz="914400">
              <a:lnSpc>
                <a:spcPct val="125000"/>
              </a:lnSpc>
              <a:spcBef>
                <a:spcPts val="300"/>
              </a:spcBef>
              <a:buFont typeface="Calibri"/>
              <a:buAutoNum type="arabicPeriod"/>
            </a:pPr>
            <a:r>
              <a:rPr lang="fr-FR" sz="800" b="0" i="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Cliquez</a:t>
            </a:r>
            <a:r>
              <a:rPr lang="fr-FR" sz="800" b="0" i="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 </a:t>
            </a:r>
            <a:r>
              <a:rPr lang="fr-FR" sz="800" b="0" i="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sur</a:t>
            </a:r>
            <a:r>
              <a:rPr lang="fr-FR" sz="800" b="0" i="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 </a:t>
            </a:r>
            <a:r>
              <a:rPr lang="fr-FR" sz="800" b="1" i="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Ajouter</a:t>
            </a:r>
            <a:r>
              <a:rPr lang="fr-FR" sz="800" b="1" i="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 à la </a:t>
            </a:r>
            <a:r>
              <a:rPr lang="fr-FR" sz="800" b="1" i="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liste</a:t>
            </a:r>
            <a:r>
              <a:rPr lang="fr-FR" sz="800" b="1" i="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 des contacts</a:t>
            </a:r>
            <a:r>
              <a:rPr lang="fr-FR" sz="800" b="0" i="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.</a:t>
            </a:r>
          </a:p>
          <a:p>
            <a:pPr marL="228600" indent="-228600" algn="l" defTabSz="914400">
              <a:lnSpc>
                <a:spcPct val="125000"/>
              </a:lnSpc>
              <a:spcBef>
                <a:spcPts val="300"/>
              </a:spcBef>
              <a:buFont typeface="Calibri"/>
              <a:buAutoNum type="arabicPeriod"/>
            </a:pPr>
            <a:r>
              <a:rPr lang="fr-FR" sz="800" b="0" i="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Cliquez</a:t>
            </a:r>
            <a:r>
              <a:rPr lang="fr-FR" sz="800" b="0" i="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 </a:t>
            </a:r>
            <a:r>
              <a:rPr lang="fr-FR" sz="800" b="0" i="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sur</a:t>
            </a:r>
            <a:r>
              <a:rPr lang="fr-FR" sz="800" b="0" i="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 un </a:t>
            </a:r>
            <a:r>
              <a:rPr lang="fr-FR" sz="800" b="0" i="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groupe</a:t>
            </a:r>
            <a:r>
              <a:rPr lang="fr-FR" sz="800" b="0" i="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 </a:t>
            </a:r>
            <a:r>
              <a:rPr lang="fr-FR" sz="800" b="0" i="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auquel</a:t>
            </a:r>
            <a:r>
              <a:rPr lang="fr-FR" sz="800" b="0" i="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 </a:t>
            </a:r>
            <a:r>
              <a:rPr lang="fr-FR" sz="800" b="0" i="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ajouter</a:t>
            </a:r>
            <a:r>
              <a:rPr lang="fr-FR" sz="800" b="0" i="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 le nouveau contact. </a:t>
            </a:r>
          </a:p>
        </p:txBody>
      </p:sp>
      <p:cxnSp>
        <p:nvCxnSpPr>
          <p:cNvPr id="30" name="Straight Connector 29" descr="&quot;&quot;"/>
          <p:cNvCxnSpPr/>
          <p:nvPr/>
        </p:nvCxnSpPr>
        <p:spPr>
          <a:xfrm>
            <a:off x="114300" y="6457950"/>
            <a:ext cx="4267200" cy="16073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TextBox 61"/>
          <p:cNvSpPr txBox="1"/>
          <p:nvPr/>
        </p:nvSpPr>
        <p:spPr>
          <a:xfrm>
            <a:off x="152400" y="990600"/>
            <a:ext cx="2971800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defTabSz="914400">
              <a:lnSpc>
                <a:spcPct val="125000"/>
              </a:lnSpc>
              <a:spcBef>
                <a:spcPts val="300"/>
              </a:spcBef>
              <a:buNone/>
            </a:pPr>
            <a:r>
              <a:rPr lang="fr-FR" sz="1200" b="0" i="0" dirty="0" err="1">
                <a:latin typeface="Segoe UI"/>
                <a:cs typeface="Segoe UI"/>
              </a:rPr>
              <a:t>Définir</a:t>
            </a:r>
            <a:r>
              <a:rPr lang="fr-FR" sz="1200" b="0" i="0" dirty="0">
                <a:latin typeface="Segoe UI"/>
                <a:cs typeface="Segoe UI"/>
              </a:rPr>
              <a:t> </a:t>
            </a:r>
            <a:r>
              <a:rPr lang="fr-FR" sz="1200" b="0" i="0" dirty="0" err="1">
                <a:latin typeface="Segoe UI"/>
                <a:cs typeface="Segoe UI"/>
              </a:rPr>
              <a:t>ou</a:t>
            </a:r>
            <a:r>
              <a:rPr lang="fr-FR" sz="1200" b="0" i="0" dirty="0">
                <a:latin typeface="Segoe UI"/>
                <a:cs typeface="Segoe UI"/>
              </a:rPr>
              <a:t> modifier </a:t>
            </a:r>
            <a:r>
              <a:rPr lang="fr-FR" sz="1200" b="0" i="0" dirty="0" err="1">
                <a:latin typeface="Segoe UI"/>
                <a:cs typeface="Segoe UI"/>
              </a:rPr>
              <a:t>votre</a:t>
            </a:r>
            <a:r>
              <a:rPr lang="fr-FR" sz="1200" b="0" i="0" dirty="0">
                <a:latin typeface="Segoe UI"/>
                <a:cs typeface="Segoe UI"/>
              </a:rPr>
              <a:t> </a:t>
            </a:r>
            <a:r>
              <a:rPr lang="fr-FR" sz="1200" b="0" i="0" dirty="0" err="1">
                <a:latin typeface="Segoe UI"/>
                <a:cs typeface="Segoe UI"/>
              </a:rPr>
              <a:t>présence</a:t>
            </a:r>
            <a:r>
              <a:rPr lang="fr-FR" sz="1200" b="0" i="0" dirty="0">
                <a:latin typeface="Segoe UI"/>
                <a:cs typeface="Segoe UI"/>
              </a:rPr>
              <a:t> </a:t>
            </a:r>
          </a:p>
          <a:p>
            <a:pPr algn="l" defTabSz="914400">
              <a:lnSpc>
                <a:spcPct val="125000"/>
              </a:lnSpc>
              <a:buNone/>
            </a:pPr>
            <a:r>
              <a:rPr lang="fr-FR" sz="800" b="0" i="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La </a:t>
            </a:r>
            <a:r>
              <a:rPr lang="fr-FR" sz="800" b="0" i="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présence</a:t>
            </a:r>
            <a:r>
              <a:rPr lang="fr-FR" sz="800" b="0" i="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 </a:t>
            </a:r>
            <a:r>
              <a:rPr lang="fr-FR" sz="800" b="0" i="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permet</a:t>
            </a:r>
            <a:r>
              <a:rPr lang="fr-FR" sz="800" b="0" i="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 aux </a:t>
            </a:r>
            <a:r>
              <a:rPr lang="fr-FR" sz="800" b="0" i="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autres</a:t>
            </a:r>
            <a:r>
              <a:rPr lang="fr-FR" sz="800" b="0" i="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 </a:t>
            </a:r>
            <a:r>
              <a:rPr lang="fr-FR" sz="800" b="0" i="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utilisateurs</a:t>
            </a:r>
            <a:r>
              <a:rPr lang="fr-FR" sz="800" b="0" i="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 de </a:t>
            </a:r>
            <a:r>
              <a:rPr lang="fr-FR" sz="800" b="0" i="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déterminer</a:t>
            </a:r>
            <a:r>
              <a:rPr lang="fr-FR" sz="800" b="0" i="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 </a:t>
            </a:r>
            <a:r>
              <a:rPr lang="fr-FR" sz="800" b="0" i="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rapidement</a:t>
            </a:r>
            <a:r>
              <a:rPr lang="fr-FR" sz="800" b="0" i="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 </a:t>
            </a:r>
            <a:r>
              <a:rPr lang="fr-FR" sz="800" b="0" i="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votre</a:t>
            </a:r>
            <a:r>
              <a:rPr lang="fr-FR" sz="800" b="0" i="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 </a:t>
            </a:r>
            <a:r>
              <a:rPr lang="fr-FR" sz="800" b="0" i="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disponibilité</a:t>
            </a:r>
            <a:r>
              <a:rPr lang="fr-FR" sz="800" b="0" i="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 et </a:t>
            </a:r>
            <a:r>
              <a:rPr lang="fr-FR" sz="800" b="0" i="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celle</a:t>
            </a:r>
            <a:r>
              <a:rPr lang="fr-FR" sz="800" b="0" i="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 de </a:t>
            </a:r>
            <a:r>
              <a:rPr lang="fr-FR" sz="800" b="0" i="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vos</a:t>
            </a:r>
            <a:r>
              <a:rPr lang="fr-FR" sz="800" b="0" i="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 contacts. </a:t>
            </a:r>
            <a:r>
              <a:rPr lang="fr-FR" sz="800" b="0" i="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Voici</a:t>
            </a:r>
            <a:r>
              <a:rPr lang="fr-FR" sz="800" b="0" i="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 les </a:t>
            </a:r>
            <a:r>
              <a:rPr lang="fr-FR" sz="800" b="0" i="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statuts</a:t>
            </a:r>
            <a:r>
              <a:rPr lang="fr-FR" sz="800" b="0" i="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 de </a:t>
            </a:r>
            <a:r>
              <a:rPr lang="fr-FR" sz="800" b="0" i="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présence</a:t>
            </a:r>
            <a:r>
              <a:rPr lang="fr-FR" sz="800" b="0" i="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 </a:t>
            </a:r>
            <a:r>
              <a:rPr lang="fr-FR" sz="800" b="0" i="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disponibles</a:t>
            </a:r>
            <a:r>
              <a:rPr lang="fr-FR" sz="800" b="0" i="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 et </a:t>
            </a:r>
            <a:r>
              <a:rPr lang="fr-FR" sz="800" b="0" i="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leur</a:t>
            </a:r>
            <a:r>
              <a:rPr lang="fr-FR" sz="800" b="0" i="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 signification :</a:t>
            </a:r>
          </a:p>
        </p:txBody>
      </p:sp>
      <p:sp>
        <p:nvSpPr>
          <p:cNvPr id="64" name="TextBox 63"/>
          <p:cNvSpPr txBox="1"/>
          <p:nvPr/>
        </p:nvSpPr>
        <p:spPr>
          <a:xfrm>
            <a:off x="123824" y="5437922"/>
            <a:ext cx="2133601" cy="8104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defTabSz="914400">
              <a:buNone/>
            </a:pPr>
            <a:r>
              <a:rPr lang="fr-FR" sz="900" b="0" i="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Pour modifier </a:t>
            </a:r>
            <a:r>
              <a:rPr lang="fr-FR" sz="900" b="0" i="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votre</a:t>
            </a:r>
            <a:r>
              <a:rPr lang="fr-FR" sz="900" b="0" i="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 </a:t>
            </a:r>
            <a:r>
              <a:rPr lang="fr-FR" sz="900" b="0" i="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présence</a:t>
            </a:r>
            <a:r>
              <a:rPr lang="fr-FR" sz="900" b="0" i="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, </a:t>
            </a:r>
            <a:r>
              <a:rPr lang="fr-FR" sz="900" b="0" i="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dans</a:t>
            </a:r>
            <a:r>
              <a:rPr lang="fr-FR" sz="900" b="0" i="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 la </a:t>
            </a:r>
            <a:r>
              <a:rPr lang="fr-FR" sz="900" b="0" i="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fenêtre</a:t>
            </a:r>
            <a:r>
              <a:rPr lang="fr-FR" sz="900" b="0" i="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 </a:t>
            </a:r>
            <a:r>
              <a:rPr lang="fr-FR" sz="900" b="0" i="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principale</a:t>
            </a:r>
            <a:r>
              <a:rPr lang="fr-FR" sz="900" b="0" i="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 de Lync, </a:t>
            </a:r>
            <a:r>
              <a:rPr lang="fr-FR" sz="900" b="0" i="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cliquez</a:t>
            </a:r>
            <a:r>
              <a:rPr lang="fr-FR" sz="900" b="0" i="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 </a:t>
            </a:r>
            <a:r>
              <a:rPr lang="fr-FR" sz="900" b="0" i="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sur</a:t>
            </a:r>
            <a:r>
              <a:rPr lang="fr-FR" sz="900" b="0" i="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 la </a:t>
            </a:r>
            <a:r>
              <a:rPr lang="fr-FR" sz="900" b="0" i="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flèche</a:t>
            </a:r>
            <a:r>
              <a:rPr lang="fr-FR" sz="900" b="0" i="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 en regard de </a:t>
            </a:r>
            <a:r>
              <a:rPr lang="fr-FR" sz="900" b="0" i="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votre</a:t>
            </a:r>
            <a:r>
              <a:rPr lang="fr-FR" sz="900" b="0" i="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 </a:t>
            </a:r>
            <a:r>
              <a:rPr lang="fr-FR" sz="900" b="0" i="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statut</a:t>
            </a:r>
            <a:r>
              <a:rPr lang="fr-FR" sz="900" b="0" i="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, </a:t>
            </a:r>
            <a:r>
              <a:rPr lang="fr-FR" sz="900" b="0" i="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puis</a:t>
            </a:r>
            <a:r>
              <a:rPr lang="fr-FR" sz="900" b="0" i="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 </a:t>
            </a:r>
            <a:r>
              <a:rPr lang="fr-FR" sz="900" b="0" i="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sélectionnez</a:t>
            </a:r>
            <a:r>
              <a:rPr lang="fr-FR" sz="900" b="0" i="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 un </a:t>
            </a:r>
            <a:r>
              <a:rPr lang="fr-FR" sz="900" b="0" i="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statut</a:t>
            </a:r>
            <a:r>
              <a:rPr lang="fr-FR" sz="900" b="0" i="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 </a:t>
            </a:r>
            <a:r>
              <a:rPr lang="fr-FR" sz="900" b="0" i="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dans</a:t>
            </a:r>
            <a:r>
              <a:rPr lang="fr-FR" sz="900" b="0" i="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 la </a:t>
            </a:r>
            <a:r>
              <a:rPr lang="fr-FR" sz="900" b="0" i="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liste</a:t>
            </a:r>
            <a:r>
              <a:rPr lang="fr-FR" sz="900" b="0" i="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, </a:t>
            </a:r>
            <a:r>
              <a:rPr lang="fr-FR" sz="900" b="0" i="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tel</a:t>
            </a:r>
            <a:r>
              <a:rPr lang="fr-FR" sz="900" b="0" i="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 </a:t>
            </a:r>
            <a:r>
              <a:rPr lang="fr-FR" sz="900" b="0" i="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que</a:t>
            </a:r>
            <a:r>
              <a:rPr lang="fr-FR" sz="900" b="0" i="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 </a:t>
            </a:r>
            <a:r>
              <a:rPr lang="fr-FR" sz="900" b="1" i="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Ne pas </a:t>
            </a:r>
            <a:r>
              <a:rPr lang="fr-FR" sz="900" b="1" i="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déranger</a:t>
            </a:r>
            <a:r>
              <a:rPr lang="fr-FR" sz="900" b="1" i="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.</a:t>
            </a:r>
          </a:p>
        </p:txBody>
      </p:sp>
      <p:sp>
        <p:nvSpPr>
          <p:cNvPr id="66" name="Rectangle 65"/>
          <p:cNvSpPr/>
          <p:nvPr/>
        </p:nvSpPr>
        <p:spPr>
          <a:xfrm>
            <a:off x="152401" y="182135"/>
            <a:ext cx="2971799" cy="8831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defTabSz="914400">
              <a:lnSpc>
                <a:spcPct val="125000"/>
              </a:lnSpc>
              <a:spcBef>
                <a:spcPts val="300"/>
              </a:spcBef>
              <a:buNone/>
            </a:pPr>
            <a:r>
              <a:rPr lang="fr-FR" sz="1200" b="0" i="0" dirty="0">
                <a:latin typeface="Segoe UI"/>
                <a:cs typeface="Segoe UI"/>
              </a:rPr>
              <a:t>Accepter </a:t>
            </a:r>
            <a:r>
              <a:rPr lang="fr-FR" sz="1200" b="0" i="0" dirty="0" err="1">
                <a:latin typeface="Segoe UI"/>
                <a:cs typeface="Segoe UI"/>
              </a:rPr>
              <a:t>une</a:t>
            </a:r>
            <a:r>
              <a:rPr lang="fr-FR" sz="1200" b="0" i="0" dirty="0">
                <a:latin typeface="Segoe UI"/>
                <a:cs typeface="Segoe UI"/>
              </a:rPr>
              <a:t> </a:t>
            </a:r>
            <a:r>
              <a:rPr lang="fr-FR" sz="1200" b="0" i="0" dirty="0" err="1">
                <a:latin typeface="Segoe UI"/>
                <a:cs typeface="Segoe UI"/>
              </a:rPr>
              <a:t>demande</a:t>
            </a:r>
            <a:r>
              <a:rPr lang="fr-FR" sz="1200" b="0" i="0" dirty="0">
                <a:latin typeface="Segoe UI"/>
                <a:cs typeface="Segoe UI"/>
              </a:rPr>
              <a:t> de </a:t>
            </a:r>
            <a:r>
              <a:rPr lang="fr-FR" sz="1200" b="0" i="0" dirty="0" err="1">
                <a:latin typeface="Segoe UI"/>
                <a:cs typeface="Segoe UI"/>
              </a:rPr>
              <a:t>messagerie</a:t>
            </a:r>
            <a:r>
              <a:rPr lang="fr-FR" sz="1200" b="0" i="0" dirty="0">
                <a:latin typeface="Segoe UI"/>
                <a:cs typeface="Segoe UI"/>
              </a:rPr>
              <a:t> </a:t>
            </a:r>
            <a:r>
              <a:rPr lang="fr-FR" sz="1200" b="0" i="0" dirty="0" err="1">
                <a:latin typeface="Segoe UI"/>
                <a:cs typeface="Segoe UI"/>
              </a:rPr>
              <a:t>instantanée</a:t>
            </a:r>
            <a:endParaRPr lang="fr-FR" sz="1200" b="0" i="0" dirty="0">
              <a:latin typeface="Segoe UI"/>
              <a:cs typeface="Segoe UI"/>
            </a:endParaRPr>
          </a:p>
          <a:p>
            <a:pPr algn="l" defTabSz="914400">
              <a:lnSpc>
                <a:spcPct val="125000"/>
              </a:lnSpc>
              <a:buNone/>
            </a:pPr>
            <a:r>
              <a:rPr lang="fr-FR" sz="800" b="0" i="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Cliquez</a:t>
            </a:r>
            <a:r>
              <a:rPr lang="fr-FR" sz="800" b="0" i="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 </a:t>
            </a:r>
            <a:r>
              <a:rPr lang="fr-FR" sz="800" b="0" i="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n’importe</a:t>
            </a:r>
            <a:r>
              <a:rPr lang="fr-FR" sz="800" b="0" i="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 </a:t>
            </a:r>
            <a:r>
              <a:rPr lang="fr-FR" sz="800" b="0" i="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où</a:t>
            </a:r>
            <a:r>
              <a:rPr lang="fr-FR" sz="800" b="0" i="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 </a:t>
            </a:r>
            <a:r>
              <a:rPr lang="fr-FR" sz="800" b="0" i="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dans</a:t>
            </a:r>
            <a:r>
              <a:rPr lang="fr-FR" sz="800" b="0" i="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 la zone </a:t>
            </a:r>
            <a:r>
              <a:rPr lang="fr-FR" sz="800" b="0" i="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d’affichage</a:t>
            </a:r>
            <a:r>
              <a:rPr lang="fr-FR" sz="800" b="0" i="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 du </a:t>
            </a:r>
            <a:r>
              <a:rPr lang="fr-FR" sz="800" b="0" i="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volet</a:t>
            </a:r>
            <a:r>
              <a:rPr lang="fr-FR" sz="800" b="0" i="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 des </a:t>
            </a:r>
            <a:r>
              <a:rPr lang="fr-FR" sz="800" b="0" i="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demandes</a:t>
            </a:r>
            <a:r>
              <a:rPr lang="fr-FR" sz="800" b="0" i="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 de </a:t>
            </a:r>
            <a:r>
              <a:rPr lang="fr-FR" sz="800" b="0" i="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messagerie</a:t>
            </a:r>
            <a:r>
              <a:rPr lang="fr-FR" sz="800" b="0" i="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 </a:t>
            </a:r>
            <a:r>
              <a:rPr lang="fr-FR" sz="800" b="0" i="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instantanée</a:t>
            </a:r>
            <a:r>
              <a:rPr lang="fr-FR" sz="800" b="0" i="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.  </a:t>
            </a:r>
          </a:p>
        </p:txBody>
      </p:sp>
      <p:graphicFrame>
        <p:nvGraphicFramePr>
          <p:cNvPr id="4" name="Table 3" descr="&quot;&quot;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46067980"/>
              </p:ext>
            </p:extLst>
          </p:nvPr>
        </p:nvGraphicFramePr>
        <p:xfrm>
          <a:off x="257175" y="1857375"/>
          <a:ext cx="4067175" cy="3395853"/>
        </p:xfrm>
        <a:graphic>
          <a:graphicData uri="http://schemas.openxmlformats.org/drawingml/2006/table">
            <a:tbl>
              <a:tblPr firstRow="1" firstCol="1" bandRow="1">
                <a:tableStyleId>{C083E6E3-FA7D-4D7B-A595-EF9225AFEA82}</a:tableStyleId>
              </a:tblPr>
              <a:tblGrid>
                <a:gridCol w="1038225"/>
                <a:gridCol w="1676400"/>
                <a:gridCol w="1352550"/>
              </a:tblGrid>
              <a:tr h="0">
                <a:tc>
                  <a:txBody>
                    <a:bodyPr/>
                    <a:lstStyle/>
                    <a:p>
                      <a:pPr marL="0" marR="0" algn="l" defTabSz="9144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600" b="0" i="0" dirty="0">
                          <a:effectLst/>
                          <a:latin typeface="Calibri"/>
                          <a:ea typeface="+mn-ea"/>
                          <a:cs typeface="+mn-cs"/>
                        </a:rPr>
                        <a:t>Si le </a:t>
                      </a:r>
                      <a:r>
                        <a:rPr lang="fr-FR" sz="600" b="0" i="0" dirty="0" err="1">
                          <a:effectLst/>
                          <a:latin typeface="Calibri"/>
                          <a:ea typeface="+mn-ea"/>
                          <a:cs typeface="+mn-cs"/>
                        </a:rPr>
                        <a:t>statut</a:t>
                      </a:r>
                      <a:r>
                        <a:rPr lang="fr-FR" sz="600" b="0" i="0" dirty="0">
                          <a:effectLst/>
                          <a:latin typeface="Calibri"/>
                          <a:ea typeface="+mn-ea"/>
                          <a:cs typeface="+mn-cs"/>
                        </a:rPr>
                        <a:t> de </a:t>
                      </a:r>
                      <a:r>
                        <a:rPr lang="fr-FR" sz="600" b="0" i="0" dirty="0" err="1">
                          <a:effectLst/>
                          <a:latin typeface="Calibri"/>
                          <a:ea typeface="+mn-ea"/>
                          <a:cs typeface="+mn-cs"/>
                        </a:rPr>
                        <a:t>présence</a:t>
                      </a:r>
                      <a:r>
                        <a:rPr lang="fr-FR" sz="600" b="0" i="0" dirty="0">
                          <a:effectLst/>
                          <a:latin typeface="Calibri"/>
                          <a:ea typeface="+mn-ea"/>
                          <a:cs typeface="+mn-cs"/>
                        </a:rPr>
                        <a:t> </a:t>
                      </a:r>
                      <a:r>
                        <a:rPr lang="fr-FR" sz="600" b="0" i="0" dirty="0" err="1">
                          <a:effectLst/>
                          <a:latin typeface="Calibri"/>
                          <a:ea typeface="+mn-ea"/>
                          <a:cs typeface="+mn-cs"/>
                        </a:rPr>
                        <a:t>est</a:t>
                      </a:r>
                      <a:r>
                        <a:rPr lang="fr-FR" sz="600" b="0" i="0" dirty="0">
                          <a:effectLst/>
                          <a:latin typeface="Calibri"/>
                          <a:ea typeface="+mn-ea"/>
                          <a:cs typeface="+mn-cs"/>
                        </a:rPr>
                        <a:t> ...</a:t>
                      </a:r>
                      <a:r>
                        <a:rPr lang="fr-FR" sz="600" b="0" i="0" dirty="0">
                          <a:latin typeface="Calibri"/>
                          <a:ea typeface="+mn-ea"/>
                          <a:cs typeface="+mn-cs"/>
                        </a:rPr>
                        <a:t> </a:t>
                      </a:r>
                    </a:p>
                  </a:txBody>
                  <a:tcPr marL="73152" marR="73152" marT="9144" marB="0"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 defTabSz="9144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600" b="0" i="0">
                          <a:effectLst/>
                          <a:latin typeface="Calibri"/>
                          <a:ea typeface="+mn-ea"/>
                          <a:cs typeface="+mn-cs"/>
                        </a:rPr>
                        <a:t>Le contact ...</a:t>
                      </a:r>
                      <a:r>
                        <a:rPr lang="fr-FR" sz="600" b="0" i="0">
                          <a:latin typeface="Calibri"/>
                          <a:ea typeface="+mn-ea"/>
                          <a:cs typeface="+mn-cs"/>
                        </a:rPr>
                        <a:t> </a:t>
                      </a:r>
                    </a:p>
                  </a:txBody>
                  <a:tcPr marL="73152" marR="73152" marT="9144" marB="0"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 defTabSz="9144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600" b="0" i="0">
                          <a:effectLst/>
                          <a:latin typeface="Calibri"/>
                          <a:ea typeface="+mn-ea"/>
                          <a:cs typeface="+mn-cs"/>
                        </a:rPr>
                        <a:t>Comment définir ce statut</a:t>
                      </a:r>
                    </a:p>
                  </a:txBody>
                  <a:tcPr marL="73152" marR="73152" marT="9144" marB="0" anchor="ctr">
                    <a:solidFill>
                      <a:schemeClr val="accent2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l" defTabSz="9144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600" b="0" i="0">
                          <a:latin typeface="Calibri"/>
                          <a:ea typeface="+mn-ea"/>
                          <a:cs typeface="+mn-cs"/>
                        </a:rPr>
                        <a:t>    </a:t>
                      </a:r>
                      <a:r>
                        <a:rPr lang="fr-FR" sz="600" b="0" i="0">
                          <a:effectLst/>
                          <a:latin typeface="Calibri"/>
                          <a:ea typeface="+mn-ea"/>
                          <a:cs typeface="+mn-cs"/>
                        </a:rPr>
                        <a:t>Disponible</a:t>
                      </a:r>
                    </a:p>
                  </a:txBody>
                  <a:tcPr marL="73152" marR="73152" marT="9144" marB="0"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 defTabSz="9144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600" b="0" i="0">
                          <a:effectLst/>
                          <a:latin typeface="Calibri"/>
                          <a:ea typeface="+mn-ea"/>
                          <a:cs typeface="+mn-cs"/>
                        </a:rPr>
                        <a:t>est en ligne et disponible.</a:t>
                      </a:r>
                    </a:p>
                  </a:txBody>
                  <a:tcPr marL="73152" marR="73152" marT="9144" marB="0"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 defTabSz="9144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600" b="0" i="0">
                          <a:effectLst/>
                          <a:latin typeface="Calibri"/>
                          <a:ea typeface="+mn-ea"/>
                          <a:cs typeface="+mn-cs"/>
                        </a:rPr>
                        <a:t>Automatique ou sélectionné par l’utilisateur.</a:t>
                      </a:r>
                      <a:r>
                        <a:rPr lang="fr-FR" sz="600" b="0" i="0">
                          <a:latin typeface="Calibri"/>
                          <a:ea typeface="+mn-ea"/>
                          <a:cs typeface="+mn-cs"/>
                        </a:rPr>
                        <a:t>  </a:t>
                      </a:r>
                    </a:p>
                  </a:txBody>
                  <a:tcPr marL="73152" marR="73152" marT="9144" marB="0" anchor="ctr">
                    <a:solidFill>
                      <a:schemeClr val="accent2"/>
                    </a:solidFill>
                  </a:tcPr>
                </a:tc>
              </a:tr>
              <a:tr h="188595">
                <a:tc>
                  <a:txBody>
                    <a:bodyPr/>
                    <a:lstStyle/>
                    <a:p>
                      <a:pPr marL="0" marR="0" algn="l" defTabSz="9144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600" b="0" i="0">
                          <a:latin typeface="Calibri"/>
                          <a:ea typeface="+mn-ea"/>
                          <a:cs typeface="+mn-cs"/>
                        </a:rPr>
                        <a:t>    </a:t>
                      </a:r>
                      <a:r>
                        <a:rPr lang="fr-FR" sz="600" b="0" i="0">
                          <a:effectLst/>
                          <a:latin typeface="Calibri"/>
                          <a:ea typeface="+mn-ea"/>
                          <a:cs typeface="+mn-cs"/>
                        </a:rPr>
                        <a:t>De retour dans quelques minutes</a:t>
                      </a:r>
                    </a:p>
                  </a:txBody>
                  <a:tcPr marL="73152" marR="73152" marT="9144" marB="0"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 defTabSz="9144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600" b="0" i="0" dirty="0" err="1">
                          <a:effectLst/>
                          <a:latin typeface="Calibri"/>
                          <a:ea typeface="+mn-ea"/>
                          <a:cs typeface="+mn-cs"/>
                        </a:rPr>
                        <a:t>s’est</a:t>
                      </a:r>
                      <a:r>
                        <a:rPr lang="fr-FR" sz="600" b="0" i="0" dirty="0">
                          <a:effectLst/>
                          <a:latin typeface="Calibri"/>
                          <a:ea typeface="+mn-ea"/>
                          <a:cs typeface="+mn-cs"/>
                        </a:rPr>
                        <a:t> </a:t>
                      </a:r>
                      <a:r>
                        <a:rPr lang="fr-FR" sz="600" b="0" i="0" dirty="0" err="1">
                          <a:effectLst/>
                          <a:latin typeface="Calibri"/>
                          <a:ea typeface="+mn-ea"/>
                          <a:cs typeface="+mn-cs"/>
                        </a:rPr>
                        <a:t>éloigné</a:t>
                      </a:r>
                      <a:r>
                        <a:rPr lang="fr-FR" sz="600" b="0" i="0" dirty="0">
                          <a:effectLst/>
                          <a:latin typeface="Calibri"/>
                          <a:ea typeface="+mn-ea"/>
                          <a:cs typeface="+mn-cs"/>
                        </a:rPr>
                        <a:t> de son </a:t>
                      </a:r>
                      <a:r>
                        <a:rPr lang="fr-FR" sz="600" b="0" i="0" dirty="0" err="1">
                          <a:effectLst/>
                          <a:latin typeface="Calibri"/>
                          <a:ea typeface="+mn-ea"/>
                          <a:cs typeface="+mn-cs"/>
                        </a:rPr>
                        <a:t>ordinateur</a:t>
                      </a:r>
                      <a:r>
                        <a:rPr lang="fr-FR" sz="600" b="0" i="0" dirty="0">
                          <a:effectLst/>
                          <a:latin typeface="Calibri"/>
                          <a:ea typeface="+mn-ea"/>
                          <a:cs typeface="+mn-cs"/>
                        </a:rPr>
                        <a:t> pendant </a:t>
                      </a:r>
                      <a:r>
                        <a:rPr lang="fr-FR" sz="600" b="0" i="0" dirty="0" err="1">
                          <a:effectLst/>
                          <a:latin typeface="Calibri"/>
                          <a:ea typeface="+mn-ea"/>
                          <a:cs typeface="+mn-cs"/>
                        </a:rPr>
                        <a:t>quelques</a:t>
                      </a:r>
                      <a:r>
                        <a:rPr lang="fr-FR" sz="600" b="0" i="0" dirty="0">
                          <a:effectLst/>
                          <a:latin typeface="Calibri"/>
                          <a:ea typeface="+mn-ea"/>
                          <a:cs typeface="+mn-cs"/>
                        </a:rPr>
                        <a:t> instants.</a:t>
                      </a:r>
                    </a:p>
                  </a:txBody>
                  <a:tcPr marL="73152" marR="73152" marT="9144" marB="0"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 defTabSz="9144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600" b="0" i="0">
                          <a:effectLst/>
                          <a:latin typeface="Calibri"/>
                          <a:ea typeface="+mn-ea"/>
                          <a:cs typeface="+mn-cs"/>
                        </a:rPr>
                        <a:t>Sélectionné par l’utilisateur.</a:t>
                      </a:r>
                    </a:p>
                  </a:txBody>
                  <a:tcPr marL="73152" marR="73152" marT="9144" marB="0" anchor="ctr">
                    <a:solidFill>
                      <a:schemeClr val="accent2"/>
                    </a:solidFill>
                  </a:tcPr>
                </a:tc>
              </a:tr>
              <a:tr h="285750">
                <a:tc>
                  <a:txBody>
                    <a:bodyPr/>
                    <a:lstStyle/>
                    <a:p>
                      <a:pPr marL="0" marR="0" algn="l" defTabSz="9144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600" b="0" i="0">
                          <a:latin typeface="Calibri"/>
                          <a:ea typeface="+mn-ea"/>
                          <a:cs typeface="+mn-cs"/>
                        </a:rPr>
                        <a:t>    </a:t>
                      </a:r>
                      <a:r>
                        <a:rPr lang="fr-FR" sz="600" b="0" i="0">
                          <a:effectLst/>
                          <a:latin typeface="Calibri"/>
                          <a:ea typeface="+mn-ea"/>
                          <a:cs typeface="+mn-cs"/>
                        </a:rPr>
                        <a:t>Absent</a:t>
                      </a:r>
                    </a:p>
                  </a:txBody>
                  <a:tcPr marL="73152" marR="73152" marT="9144" marB="0"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 defTabSz="9144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600" b="0" i="0">
                          <a:effectLst/>
                          <a:latin typeface="Calibri"/>
                          <a:ea typeface="+mn-ea"/>
                          <a:cs typeface="+mn-cs"/>
                        </a:rPr>
                        <a:t>est connecté mais s’est éloigné de son ordinateur pendant une période donnée.</a:t>
                      </a:r>
                      <a:r>
                        <a:rPr lang="fr-FR" sz="600" b="0" i="0">
                          <a:latin typeface="Calibri"/>
                          <a:ea typeface="+mn-ea"/>
                          <a:cs typeface="+mn-cs"/>
                        </a:rPr>
                        <a:t> </a:t>
                      </a:r>
                    </a:p>
                  </a:txBody>
                  <a:tcPr marL="73152" marR="73152" marT="9144" marB="0"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 defTabSz="9144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600" b="0" i="0">
                          <a:effectLst/>
                          <a:latin typeface="Calibri"/>
                          <a:ea typeface="+mn-ea"/>
                          <a:cs typeface="+mn-cs"/>
                        </a:rPr>
                        <a:t>Automatique suite à une période d’inactivité</a:t>
                      </a:r>
                      <a:r>
                        <a:rPr lang="fr-FR" sz="600" b="0" i="0" baseline="0">
                          <a:latin typeface="Calibri"/>
                          <a:ea typeface="+mn-ea"/>
                          <a:cs typeface="+mn-cs"/>
                        </a:rPr>
                        <a:t> </a:t>
                      </a:r>
                      <a:r>
                        <a:rPr lang="fr-FR" sz="600" b="0" i="0">
                          <a:effectLst/>
                          <a:latin typeface="Calibri"/>
                          <a:ea typeface="+mn-ea"/>
                          <a:cs typeface="+mn-cs"/>
                        </a:rPr>
                        <a:t>ou sélectionné par l’utilisateur.</a:t>
                      </a:r>
                      <a:r>
                        <a:rPr lang="fr-FR" sz="600" b="0" i="0">
                          <a:latin typeface="Calibri"/>
                          <a:ea typeface="+mn-ea"/>
                          <a:cs typeface="+mn-cs"/>
                        </a:rPr>
                        <a:t> </a:t>
                      </a:r>
                      <a:r>
                        <a:rPr lang="fr-FR" sz="600" b="0" i="0">
                          <a:effectLst/>
                          <a:latin typeface="Calibri"/>
                          <a:ea typeface="+mn-ea"/>
                          <a:cs typeface="+mn-cs"/>
                        </a:rPr>
                        <a:t>Il est possible de régler l’intervalle de temps.</a:t>
                      </a:r>
                    </a:p>
                  </a:txBody>
                  <a:tcPr marL="73152" marR="73152" marT="9144" marB="0" anchor="ctr">
                    <a:solidFill>
                      <a:schemeClr val="accent2"/>
                    </a:solidFill>
                  </a:tcPr>
                </a:tc>
              </a:tr>
              <a:tr h="131445">
                <a:tc>
                  <a:txBody>
                    <a:bodyPr/>
                    <a:lstStyle/>
                    <a:p>
                      <a:pPr marL="0" marR="0" algn="l" defTabSz="9144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600" b="0" i="0">
                          <a:latin typeface="Calibri"/>
                          <a:ea typeface="+mn-ea"/>
                          <a:cs typeface="+mn-cs"/>
                        </a:rPr>
                        <a:t>    </a:t>
                      </a:r>
                      <a:r>
                        <a:rPr lang="fr-FR" sz="600" b="0" i="0">
                          <a:effectLst/>
                          <a:latin typeface="Calibri"/>
                          <a:ea typeface="+mn-ea"/>
                          <a:cs typeface="+mn-cs"/>
                        </a:rPr>
                        <a:t>Absent(e) du bureau</a:t>
                      </a:r>
                    </a:p>
                  </a:txBody>
                  <a:tcPr marL="73152" marR="73152" marT="9144" marB="0"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 defTabSz="9144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600" b="0" i="0">
                          <a:effectLst/>
                          <a:latin typeface="Calibri"/>
                          <a:ea typeface="+mn-ea"/>
                          <a:cs typeface="+mn-cs"/>
                        </a:rPr>
                        <a:t>ne travaille pas et n’est pas disponible.</a:t>
                      </a:r>
                    </a:p>
                  </a:txBody>
                  <a:tcPr marL="73152" marR="73152" marT="9144" marB="0"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 defTabSz="9144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600" b="0" i="0">
                          <a:effectLst/>
                          <a:latin typeface="Calibri"/>
                          <a:ea typeface="+mn-ea"/>
                          <a:cs typeface="+mn-cs"/>
                        </a:rPr>
                        <a:t>Sélectionné par l’utilisateur.</a:t>
                      </a:r>
                    </a:p>
                  </a:txBody>
                  <a:tcPr marL="73152" marR="73152" marT="9144" marB="0" anchor="ctr">
                    <a:solidFill>
                      <a:schemeClr val="accent2"/>
                    </a:solidFill>
                  </a:tcPr>
                </a:tc>
              </a:tr>
              <a:tr h="285750">
                <a:tc>
                  <a:txBody>
                    <a:bodyPr/>
                    <a:lstStyle/>
                    <a:p>
                      <a:pPr marL="0" marR="0" algn="l" defTabSz="9144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600" b="0" i="0">
                          <a:latin typeface="Calibri"/>
                          <a:ea typeface="+mn-ea"/>
                          <a:cs typeface="+mn-cs"/>
                        </a:rPr>
                        <a:t>    </a:t>
                      </a:r>
                      <a:r>
                        <a:rPr lang="fr-FR" sz="600" b="0" i="0">
                          <a:effectLst/>
                          <a:latin typeface="Calibri"/>
                          <a:ea typeface="+mn-ea"/>
                          <a:cs typeface="+mn-cs"/>
                        </a:rPr>
                        <a:t>Occupé(e)</a:t>
                      </a:r>
                    </a:p>
                  </a:txBody>
                  <a:tcPr marL="73152" marR="73152" marT="9144" marB="0"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 defTabSz="9144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600" b="0" i="0">
                          <a:effectLst/>
                          <a:latin typeface="Calibri"/>
                          <a:ea typeface="+mn-ea"/>
                          <a:cs typeface="+mn-cs"/>
                        </a:rPr>
                        <a:t>est occupé et ne veut pas être dérangé.</a:t>
                      </a:r>
                    </a:p>
                  </a:txBody>
                  <a:tcPr marL="73152" marR="73152" marT="9144" marB="0"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 defTabSz="9144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600" b="0" i="0">
                          <a:effectLst/>
                          <a:latin typeface="Calibri"/>
                          <a:ea typeface="+mn-ea"/>
                          <a:cs typeface="+mn-cs"/>
                        </a:rPr>
                        <a:t>Automatique (si l’utilisateur participe à une conférence</a:t>
                      </a:r>
                      <a:r>
                        <a:rPr lang="fr-FR" sz="600" b="0" i="0" baseline="0">
                          <a:latin typeface="Calibri"/>
                          <a:ea typeface="+mn-ea"/>
                          <a:cs typeface="+mn-cs"/>
                        </a:rPr>
                        <a:t> </a:t>
                      </a:r>
                      <a:r>
                        <a:rPr lang="fr-FR" sz="600" b="0" i="0">
                          <a:effectLst/>
                          <a:latin typeface="Calibri"/>
                          <a:ea typeface="+mn-ea"/>
                          <a:cs typeface="+mn-cs"/>
                        </a:rPr>
                        <a:t>planifiée dans Outlook) ou sélectionné par l’utilisateur.</a:t>
                      </a:r>
                    </a:p>
                  </a:txBody>
                  <a:tcPr marL="73152" marR="73152" marT="9144" marB="0" anchor="ctr">
                    <a:solidFill>
                      <a:schemeClr val="accent2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l" defTabSz="9144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600" b="0" i="0">
                          <a:latin typeface="Calibri"/>
                          <a:ea typeface="+mn-ea"/>
                          <a:cs typeface="+mn-cs"/>
                        </a:rPr>
                        <a:t>    </a:t>
                      </a:r>
                      <a:r>
                        <a:rPr lang="fr-FR" sz="600" b="0" i="0">
                          <a:effectLst/>
                          <a:latin typeface="Calibri"/>
                          <a:ea typeface="+mn-ea"/>
                          <a:cs typeface="+mn-cs"/>
                        </a:rPr>
                        <a:t>En communication</a:t>
                      </a:r>
                    </a:p>
                  </a:txBody>
                  <a:tcPr marL="73152" marR="73152" marT="9144" marB="0"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 defTabSz="9144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600" b="0" i="0">
                          <a:effectLst/>
                          <a:latin typeface="Calibri"/>
                          <a:ea typeface="+mn-ea"/>
                          <a:cs typeface="+mn-cs"/>
                        </a:rPr>
                        <a:t>est en communication Lync (appel bidirectionnel) et ne veut pas être interrompu.</a:t>
                      </a:r>
                    </a:p>
                  </a:txBody>
                  <a:tcPr marL="73152" marR="73152" marT="9144" marB="0"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 defTabSz="9144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600" b="0" i="0">
                          <a:effectLst/>
                          <a:latin typeface="Calibri"/>
                          <a:ea typeface="+mn-ea"/>
                          <a:cs typeface="+mn-cs"/>
                        </a:rPr>
                        <a:t>Automatique.</a:t>
                      </a:r>
                    </a:p>
                  </a:txBody>
                  <a:tcPr marL="73152" marR="73152" marT="9144" marB="0" anchor="ctr">
                    <a:solidFill>
                      <a:schemeClr val="accent2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l" defTabSz="9144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600" b="0" i="0">
                          <a:latin typeface="Calibri"/>
                          <a:ea typeface="+mn-ea"/>
                          <a:cs typeface="+mn-cs"/>
                        </a:rPr>
                        <a:t>    </a:t>
                      </a:r>
                      <a:r>
                        <a:rPr lang="fr-FR" sz="600" b="0" i="0">
                          <a:effectLst/>
                          <a:latin typeface="Calibri"/>
                          <a:ea typeface="+mn-ea"/>
                          <a:cs typeface="+mn-cs"/>
                        </a:rPr>
                        <a:t>En réunion</a:t>
                      </a:r>
                    </a:p>
                  </a:txBody>
                  <a:tcPr marL="73152" marR="73152" marT="9144" marB="0"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 defTabSz="9144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600" b="0" i="0">
                          <a:effectLst/>
                          <a:latin typeface="Calibri"/>
                          <a:ea typeface="+mn-ea"/>
                          <a:cs typeface="+mn-cs"/>
                        </a:rPr>
                        <a:t>est en réunion (via Lync ou Outlook)</a:t>
                      </a:r>
                    </a:p>
                  </a:txBody>
                  <a:tcPr marL="73152" marR="73152" marT="9144" marB="0"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 defTabSz="9144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600" b="0" i="0">
                          <a:effectLst/>
                          <a:latin typeface="Calibri"/>
                          <a:ea typeface="+mn-ea"/>
                          <a:cs typeface="+mn-cs"/>
                        </a:rPr>
                        <a:t>Automatique.</a:t>
                      </a:r>
                    </a:p>
                  </a:txBody>
                  <a:tcPr marL="73152" marR="73152" marT="9144" marB="0" anchor="ctr">
                    <a:solidFill>
                      <a:schemeClr val="accent2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l" defTabSz="9144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600" b="0" i="0">
                          <a:latin typeface="Calibri"/>
                          <a:ea typeface="+mn-ea"/>
                          <a:cs typeface="+mn-cs"/>
                        </a:rPr>
                        <a:t>    </a:t>
                      </a:r>
                      <a:r>
                        <a:rPr lang="fr-FR" sz="600" b="0" i="0">
                          <a:effectLst/>
                          <a:latin typeface="Calibri"/>
                          <a:ea typeface="+mn-ea"/>
                          <a:cs typeface="+mn-cs"/>
                        </a:rPr>
                        <a:t>En conférence</a:t>
                      </a:r>
                    </a:p>
                  </a:txBody>
                  <a:tcPr marL="73152" marR="73152" marT="9144" marB="0"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 defTabSz="9144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600" b="0" i="0">
                          <a:effectLst/>
                          <a:latin typeface="Calibri"/>
                          <a:ea typeface="+mn-ea"/>
                          <a:cs typeface="+mn-cs"/>
                        </a:rPr>
                        <a:t>participe à une téléconférence Lync (réunion Lync avec audio) et ne veut pas être interrompu.</a:t>
                      </a:r>
                    </a:p>
                  </a:txBody>
                  <a:tcPr marL="73152" marR="73152" marT="9144" marB="0"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 defTabSz="9144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600" b="0" i="0">
                          <a:effectLst/>
                          <a:latin typeface="Calibri"/>
                          <a:ea typeface="+mn-ea"/>
                          <a:cs typeface="+mn-cs"/>
                        </a:rPr>
                        <a:t>Automatique.</a:t>
                      </a:r>
                    </a:p>
                  </a:txBody>
                  <a:tcPr marL="73152" marR="73152" marT="9144" marB="0" anchor="ctr">
                    <a:solidFill>
                      <a:schemeClr val="accent2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l" defTabSz="9144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600" b="0" i="0">
                          <a:latin typeface="Calibri"/>
                          <a:ea typeface="+mn-ea"/>
                          <a:cs typeface="+mn-cs"/>
                        </a:rPr>
                        <a:t>    </a:t>
                      </a:r>
                      <a:r>
                        <a:rPr lang="fr-FR" sz="600" b="0" i="0">
                          <a:effectLst/>
                          <a:latin typeface="Calibri"/>
                          <a:ea typeface="+mn-ea"/>
                          <a:cs typeface="+mn-cs"/>
                        </a:rPr>
                        <a:t>Ne pas déranger</a:t>
                      </a:r>
                    </a:p>
                  </a:txBody>
                  <a:tcPr marL="73152" marR="73152" marT="9144" marB="0"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 defTabSz="9144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600" b="0" i="0">
                          <a:effectLst/>
                          <a:latin typeface="Calibri"/>
                          <a:ea typeface="+mn-ea"/>
                          <a:cs typeface="+mn-cs"/>
                        </a:rPr>
                        <a:t>ne veut pas être dérangé et ne verra que les demandes de messagerie instantanée émanant de membres du groupe de travail.</a:t>
                      </a:r>
                    </a:p>
                  </a:txBody>
                  <a:tcPr marL="73152" marR="73152" marT="9144" marB="0"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 defTabSz="9144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600" b="0" i="0">
                          <a:effectLst/>
                          <a:latin typeface="Calibri"/>
                          <a:ea typeface="+mn-ea"/>
                          <a:cs typeface="+mn-cs"/>
                        </a:rPr>
                        <a:t>Sélectionné par l’utilisateur.</a:t>
                      </a:r>
                    </a:p>
                  </a:txBody>
                  <a:tcPr marL="73152" marR="73152" marT="9144" marB="0" anchor="ctr">
                    <a:solidFill>
                      <a:schemeClr val="accent2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l" defTabSz="9144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600" b="0" i="0">
                          <a:latin typeface="Calibri"/>
                          <a:ea typeface="+mn-ea"/>
                          <a:cs typeface="+mn-cs"/>
                        </a:rPr>
                        <a:t>    </a:t>
                      </a:r>
                      <a:r>
                        <a:rPr lang="fr-FR" sz="600" b="0" i="0">
                          <a:effectLst/>
                          <a:latin typeface="Calibri"/>
                          <a:ea typeface="+mn-ea"/>
                          <a:cs typeface="+mn-cs"/>
                        </a:rPr>
                        <a:t>En présentation</a:t>
                      </a:r>
                    </a:p>
                  </a:txBody>
                  <a:tcPr marL="73152" marR="73152" marT="9144" marB="0"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 defTabSz="9144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600" b="0" i="0">
                          <a:effectLst/>
                          <a:latin typeface="Calibri"/>
                          <a:ea typeface="+mn-ea"/>
                          <a:cs typeface="+mn-cs"/>
                        </a:rPr>
                        <a:t>donne une présentation et ne veut pas être dérangé.</a:t>
                      </a:r>
                    </a:p>
                  </a:txBody>
                  <a:tcPr marL="73152" marR="73152" marT="9144" marB="0"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 defTabSz="9144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600" b="0" i="0">
                          <a:effectLst/>
                          <a:latin typeface="Calibri"/>
                          <a:ea typeface="+mn-ea"/>
                          <a:cs typeface="+mn-cs"/>
                        </a:rPr>
                        <a:t>Automatique si l’utilisateur donne</a:t>
                      </a:r>
                      <a:r>
                        <a:rPr lang="fr-FR" sz="600" b="0" i="0" baseline="0">
                          <a:latin typeface="Calibri"/>
                          <a:ea typeface="+mn-ea"/>
                          <a:cs typeface="+mn-cs"/>
                        </a:rPr>
                        <a:t> </a:t>
                      </a:r>
                      <a:r>
                        <a:rPr lang="fr-FR" sz="600" b="0" i="0">
                          <a:effectLst/>
                          <a:latin typeface="Calibri"/>
                          <a:ea typeface="+mn-ea"/>
                          <a:cs typeface="+mn-cs"/>
                        </a:rPr>
                        <a:t>une présentation sur un ordinateur</a:t>
                      </a:r>
                      <a:r>
                        <a:rPr lang="fr-FR" sz="600" b="0" i="0" baseline="0">
                          <a:effectLst/>
                          <a:latin typeface="Calibri"/>
                          <a:ea typeface="+mn-ea"/>
                          <a:cs typeface="+mn-cs"/>
                        </a:rPr>
                        <a:t> activé pour Lync</a:t>
                      </a:r>
                      <a:r>
                        <a:rPr lang="fr-FR" sz="600" b="0" i="0">
                          <a:effectLst/>
                          <a:latin typeface="Calibri"/>
                          <a:ea typeface="+mn-ea"/>
                          <a:cs typeface="+mn-cs"/>
                        </a:rPr>
                        <a:t>.</a:t>
                      </a:r>
                      <a:r>
                        <a:rPr lang="fr-FR" sz="600" b="0" i="0">
                          <a:latin typeface="Calibri"/>
                          <a:ea typeface="+mn-ea"/>
                          <a:cs typeface="+mn-cs"/>
                        </a:rPr>
                        <a:t> </a:t>
                      </a:r>
                      <a:r>
                        <a:rPr lang="fr-FR" sz="600" b="0" i="0">
                          <a:effectLst/>
                          <a:latin typeface="Calibri"/>
                          <a:ea typeface="+mn-ea"/>
                          <a:cs typeface="+mn-cs"/>
                        </a:rPr>
                        <a:t>Les messages instantanés sont</a:t>
                      </a:r>
                      <a:r>
                        <a:rPr lang="fr-FR" sz="600" b="0" i="0" baseline="0">
                          <a:latin typeface="Calibri"/>
                          <a:ea typeface="+mn-ea"/>
                          <a:cs typeface="+mn-cs"/>
                        </a:rPr>
                        <a:t> </a:t>
                      </a:r>
                      <a:r>
                        <a:rPr lang="fr-FR" sz="600" b="0" i="0">
                          <a:effectLst/>
                          <a:latin typeface="Calibri"/>
                          <a:ea typeface="+mn-ea"/>
                          <a:cs typeface="+mn-cs"/>
                        </a:rPr>
                        <a:t>bloqués.</a:t>
                      </a:r>
                      <a:r>
                        <a:rPr lang="fr-FR" sz="600" b="0" i="0">
                          <a:latin typeface="Calibri"/>
                          <a:ea typeface="+mn-ea"/>
                          <a:cs typeface="+mn-cs"/>
                        </a:rPr>
                        <a:t> </a:t>
                      </a:r>
                    </a:p>
                  </a:txBody>
                  <a:tcPr marL="73152" marR="73152" marT="9144" marB="0" anchor="ctr">
                    <a:solidFill>
                      <a:schemeClr val="accent2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l" defTabSz="9144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600" b="0" i="0">
                          <a:latin typeface="Calibri"/>
                          <a:ea typeface="+mn-ea"/>
                          <a:cs typeface="+mn-cs"/>
                        </a:rPr>
                        <a:t>    </a:t>
                      </a:r>
                      <a:r>
                        <a:rPr lang="fr-FR" sz="600" b="0" i="0">
                          <a:effectLst/>
                          <a:latin typeface="Calibri"/>
                          <a:ea typeface="+mn-ea"/>
                          <a:cs typeface="+mn-cs"/>
                        </a:rPr>
                        <a:t>Hors connexion</a:t>
                      </a:r>
                    </a:p>
                  </a:txBody>
                  <a:tcPr marL="73152" marR="73152" marT="9144" marB="0"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 defTabSz="9144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600" b="0" i="0">
                          <a:effectLst/>
                          <a:latin typeface="Calibri"/>
                          <a:ea typeface="+mn-ea"/>
                          <a:cs typeface="+mn-cs"/>
                        </a:rPr>
                        <a:t>n’est pas connecté.</a:t>
                      </a:r>
                      <a:r>
                        <a:rPr lang="fr-FR" sz="600" b="0" i="0">
                          <a:latin typeface="Calibri"/>
                          <a:ea typeface="+mn-ea"/>
                          <a:cs typeface="+mn-cs"/>
                        </a:rPr>
                        <a:t>  </a:t>
                      </a:r>
                    </a:p>
                  </a:txBody>
                  <a:tcPr marL="73152" marR="73152" marT="9144" marB="0"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 defTabSz="9144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600" b="0" i="0">
                          <a:effectLst/>
                          <a:latin typeface="Calibri"/>
                          <a:ea typeface="+mn-ea"/>
                          <a:cs typeface="+mn-cs"/>
                        </a:rPr>
                        <a:t>Automatique.</a:t>
                      </a:r>
                      <a:r>
                        <a:rPr lang="fr-FR" sz="600" b="0" i="0">
                          <a:latin typeface="Calibri"/>
                          <a:ea typeface="+mn-ea"/>
                          <a:cs typeface="+mn-cs"/>
                        </a:rPr>
                        <a:t>  </a:t>
                      </a:r>
                    </a:p>
                  </a:txBody>
                  <a:tcPr marL="73152" marR="73152" marT="9144" marB="0" anchor="ctr">
                    <a:solidFill>
                      <a:schemeClr val="accent2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l" defTabSz="9144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600" b="0" i="0" dirty="0">
                          <a:latin typeface="Calibri"/>
                          <a:ea typeface="+mn-ea"/>
                          <a:cs typeface="+mn-cs"/>
                        </a:rPr>
                        <a:t>    </a:t>
                      </a:r>
                      <a:r>
                        <a:rPr lang="fr-FR" sz="600" b="0" i="0" dirty="0">
                          <a:effectLst/>
                          <a:latin typeface="Calibri"/>
                          <a:ea typeface="+mn-ea"/>
                          <a:cs typeface="+mn-cs"/>
                        </a:rPr>
                        <a:t>Inconnu</a:t>
                      </a:r>
                    </a:p>
                  </a:txBody>
                  <a:tcPr marL="73152" marR="73152" marT="9144" marB="0"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 defTabSz="9144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600" b="0" i="0">
                          <a:effectLst/>
                          <a:latin typeface="Calibri"/>
                          <a:ea typeface="+mn-ea"/>
                          <a:cs typeface="+mn-cs"/>
                        </a:rPr>
                        <a:t>Présence indétectable.</a:t>
                      </a:r>
                      <a:r>
                        <a:rPr lang="fr-FR" sz="600" b="0" i="0">
                          <a:latin typeface="Calibri"/>
                          <a:ea typeface="+mn-ea"/>
                          <a:cs typeface="+mn-cs"/>
                        </a:rPr>
                        <a:t> </a:t>
                      </a:r>
                    </a:p>
                  </a:txBody>
                  <a:tcPr marL="73152" marR="73152" marT="9144" marB="0"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 defTabSz="9144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600" b="0" i="0" dirty="0">
                          <a:effectLst/>
                          <a:latin typeface="Calibri"/>
                          <a:ea typeface="+mn-ea"/>
                          <a:cs typeface="+mn-cs"/>
                        </a:rPr>
                        <a:t>Le </a:t>
                      </a:r>
                      <a:r>
                        <a:rPr lang="fr-FR" sz="600" b="0" i="0" dirty="0" err="1">
                          <a:effectLst/>
                          <a:latin typeface="Calibri"/>
                          <a:ea typeface="+mn-ea"/>
                          <a:cs typeface="+mn-cs"/>
                        </a:rPr>
                        <a:t>statut</a:t>
                      </a:r>
                      <a:r>
                        <a:rPr lang="fr-FR" sz="600" b="0" i="0" dirty="0">
                          <a:effectLst/>
                          <a:latin typeface="Calibri"/>
                          <a:ea typeface="+mn-ea"/>
                          <a:cs typeface="+mn-cs"/>
                        </a:rPr>
                        <a:t> </a:t>
                      </a:r>
                      <a:r>
                        <a:rPr lang="fr-FR" sz="600" b="0" i="0" dirty="0" err="1">
                          <a:effectLst/>
                          <a:latin typeface="Calibri"/>
                          <a:ea typeface="+mn-ea"/>
                          <a:cs typeface="+mn-cs"/>
                        </a:rPr>
                        <a:t>peut</a:t>
                      </a:r>
                      <a:r>
                        <a:rPr lang="fr-FR" sz="600" b="0" i="0" dirty="0">
                          <a:effectLst/>
                          <a:latin typeface="Calibri"/>
                          <a:ea typeface="+mn-ea"/>
                          <a:cs typeface="+mn-cs"/>
                        </a:rPr>
                        <a:t> </a:t>
                      </a:r>
                      <a:r>
                        <a:rPr lang="fr-FR" sz="600" b="0" i="0" dirty="0" err="1">
                          <a:effectLst/>
                          <a:latin typeface="Calibri"/>
                          <a:ea typeface="+mn-ea"/>
                          <a:cs typeface="+mn-cs"/>
                        </a:rPr>
                        <a:t>s’afficher</a:t>
                      </a:r>
                      <a:r>
                        <a:rPr lang="fr-FR" sz="600" b="0" i="0" dirty="0">
                          <a:effectLst/>
                          <a:latin typeface="Calibri"/>
                          <a:ea typeface="+mn-ea"/>
                          <a:cs typeface="+mn-cs"/>
                        </a:rPr>
                        <a:t> à des contacts qui </a:t>
                      </a:r>
                      <a:r>
                        <a:rPr lang="fr-FR" sz="600" b="0" i="0" dirty="0" err="1">
                          <a:effectLst/>
                          <a:latin typeface="Calibri"/>
                          <a:ea typeface="+mn-ea"/>
                          <a:cs typeface="+mn-cs"/>
                        </a:rPr>
                        <a:t>n’utilisent</a:t>
                      </a:r>
                      <a:r>
                        <a:rPr lang="fr-FR" sz="600" b="0" i="0" dirty="0">
                          <a:effectLst/>
                          <a:latin typeface="Calibri"/>
                          <a:ea typeface="+mn-ea"/>
                          <a:cs typeface="+mn-cs"/>
                        </a:rPr>
                        <a:t> pas la </a:t>
                      </a:r>
                      <a:r>
                        <a:rPr lang="fr-FR" sz="600" b="0" i="0" dirty="0" err="1">
                          <a:effectLst/>
                          <a:latin typeface="Calibri"/>
                          <a:ea typeface="+mn-ea"/>
                          <a:cs typeface="+mn-cs"/>
                        </a:rPr>
                        <a:t>messagerie</a:t>
                      </a:r>
                      <a:r>
                        <a:rPr lang="fr-FR" sz="600" b="0" i="0" dirty="0">
                          <a:effectLst/>
                          <a:latin typeface="Calibri"/>
                          <a:ea typeface="+mn-ea"/>
                          <a:cs typeface="+mn-cs"/>
                        </a:rPr>
                        <a:t> </a:t>
                      </a:r>
                      <a:r>
                        <a:rPr lang="fr-FR" sz="600" b="0" i="0" dirty="0" err="1">
                          <a:effectLst/>
                          <a:latin typeface="Calibri"/>
                          <a:ea typeface="+mn-ea"/>
                          <a:cs typeface="+mn-cs"/>
                        </a:rPr>
                        <a:t>instantanée</a:t>
                      </a:r>
                      <a:r>
                        <a:rPr lang="fr-FR" sz="600" b="0" i="0" dirty="0">
                          <a:effectLst/>
                          <a:latin typeface="Calibri"/>
                          <a:ea typeface="+mn-ea"/>
                          <a:cs typeface="+mn-cs"/>
                        </a:rPr>
                        <a:t> Lync.</a:t>
                      </a:r>
                    </a:p>
                  </a:txBody>
                  <a:tcPr marL="73152" marR="73152" marT="9144" marB="0" anchor="ctr">
                    <a:solidFill>
                      <a:schemeClr val="accent2"/>
                    </a:solidFill>
                  </a:tcPr>
                </a:tc>
              </a:tr>
            </a:tbl>
          </a:graphicData>
        </a:graphic>
      </p:graphicFrame>
      <p:sp>
        <p:nvSpPr>
          <p:cNvPr id="35" name="Subtitle 2"/>
          <p:cNvSpPr txBox="1">
            <a:spLocks/>
          </p:cNvSpPr>
          <p:nvPr/>
        </p:nvSpPr>
        <p:spPr bwMode="auto">
          <a:xfrm>
            <a:off x="5448300" y="76200"/>
            <a:ext cx="3086100" cy="3885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85000" lnSpcReduction="10000"/>
          </a:bodyPr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defTabSz="914400">
              <a:buNone/>
            </a:pPr>
            <a:r>
              <a:rPr lang="fr-FR" sz="1400" b="0" i="0" dirty="0">
                <a:solidFill>
                  <a:schemeClr val="tx1"/>
                </a:solidFill>
                <a:latin typeface="Segoe UI Light"/>
                <a:ea typeface="+mn-ea"/>
                <a:cs typeface="+mn-cs"/>
              </a:rPr>
              <a:t>Aide-mémoire </a:t>
            </a:r>
            <a:r>
              <a:rPr lang="fr-FR" sz="1400" b="0" i="0" dirty="0" err="1">
                <a:solidFill>
                  <a:schemeClr val="tx1"/>
                </a:solidFill>
                <a:latin typeface="Segoe UI Light"/>
                <a:ea typeface="+mn-ea"/>
                <a:cs typeface="+mn-cs"/>
              </a:rPr>
              <a:t>sur</a:t>
            </a:r>
            <a:r>
              <a:rPr lang="fr-FR" sz="1400" b="0" i="0" dirty="0">
                <a:solidFill>
                  <a:schemeClr val="tx1"/>
                </a:solidFill>
                <a:latin typeface="Segoe UI Light"/>
                <a:ea typeface="+mn-ea"/>
                <a:cs typeface="+mn-cs"/>
              </a:rPr>
              <a:t> Lync 2013 pour Office 365</a:t>
            </a:r>
          </a:p>
        </p:txBody>
      </p:sp>
      <p:sp>
        <p:nvSpPr>
          <p:cNvPr id="36" name="Subtitle 2"/>
          <p:cNvSpPr txBox="1">
            <a:spLocks/>
          </p:cNvSpPr>
          <p:nvPr/>
        </p:nvSpPr>
        <p:spPr>
          <a:xfrm>
            <a:off x="5448300" y="304800"/>
            <a:ext cx="3467101" cy="38851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defTabSz="914400">
              <a:buNone/>
            </a:pPr>
            <a:r>
              <a:rPr lang="fr-FR" sz="1600" b="0" i="0" dirty="0" err="1">
                <a:solidFill>
                  <a:schemeClr val="tx1"/>
                </a:solidFill>
                <a:latin typeface="Segoe Semibold"/>
                <a:ea typeface="+mn-ea"/>
                <a:cs typeface="+mn-cs"/>
              </a:rPr>
              <a:t>Messagerie</a:t>
            </a:r>
            <a:r>
              <a:rPr lang="fr-FR" sz="1600" b="0" i="0" dirty="0">
                <a:solidFill>
                  <a:schemeClr val="tx1"/>
                </a:solidFill>
                <a:latin typeface="Segoe Semibold"/>
                <a:ea typeface="+mn-ea"/>
                <a:cs typeface="+mn-cs"/>
              </a:rPr>
              <a:t> </a:t>
            </a:r>
            <a:r>
              <a:rPr lang="fr-FR" sz="1600" b="0" i="0" dirty="0" err="1">
                <a:solidFill>
                  <a:schemeClr val="tx1"/>
                </a:solidFill>
                <a:latin typeface="Segoe Semibold"/>
                <a:ea typeface="+mn-ea"/>
                <a:cs typeface="+mn-cs"/>
              </a:rPr>
              <a:t>instantanée</a:t>
            </a:r>
            <a:r>
              <a:rPr lang="fr-FR" sz="1600" b="0" i="0" dirty="0">
                <a:solidFill>
                  <a:schemeClr val="tx1"/>
                </a:solidFill>
                <a:latin typeface="Segoe Semibold"/>
                <a:ea typeface="+mn-ea"/>
                <a:cs typeface="+mn-cs"/>
              </a:rPr>
              <a:t>, </a:t>
            </a:r>
            <a:r>
              <a:rPr lang="fr-FR" sz="1600" b="0" i="0" dirty="0" err="1">
                <a:solidFill>
                  <a:schemeClr val="tx1"/>
                </a:solidFill>
                <a:latin typeface="Segoe Semibold"/>
                <a:ea typeface="+mn-ea"/>
                <a:cs typeface="+mn-cs"/>
              </a:rPr>
              <a:t>présence</a:t>
            </a:r>
            <a:r>
              <a:rPr lang="fr-FR" sz="1600" b="0" i="0" dirty="0">
                <a:solidFill>
                  <a:schemeClr val="tx1"/>
                </a:solidFill>
                <a:latin typeface="Segoe Semibold"/>
                <a:ea typeface="+mn-ea"/>
                <a:cs typeface="+mn-cs"/>
              </a:rPr>
              <a:t> et contacts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4724400" y="914400"/>
            <a:ext cx="4267200" cy="9771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defTabSz="914400">
              <a:lnSpc>
                <a:spcPct val="125000"/>
              </a:lnSpc>
              <a:spcBef>
                <a:spcPts val="300"/>
              </a:spcBef>
              <a:buNone/>
            </a:pPr>
            <a:r>
              <a:rPr lang="fr-FR" sz="1200" b="0" i="0" dirty="0" err="1">
                <a:latin typeface="Segoe UI"/>
                <a:cs typeface="Segoe UI"/>
              </a:rPr>
              <a:t>Rechercher</a:t>
            </a:r>
            <a:r>
              <a:rPr lang="fr-FR" sz="1200" b="0" i="0" dirty="0">
                <a:latin typeface="Segoe UI"/>
                <a:cs typeface="Segoe UI"/>
              </a:rPr>
              <a:t> </a:t>
            </a:r>
            <a:r>
              <a:rPr lang="fr-FR" sz="1200" b="0" i="0" dirty="0" err="1">
                <a:latin typeface="Segoe UI"/>
                <a:cs typeface="Segoe UI"/>
              </a:rPr>
              <a:t>une</a:t>
            </a:r>
            <a:r>
              <a:rPr lang="fr-FR" sz="1200" b="0" i="0" dirty="0">
                <a:latin typeface="Segoe UI"/>
                <a:cs typeface="Segoe UI"/>
              </a:rPr>
              <a:t> </a:t>
            </a:r>
            <a:r>
              <a:rPr lang="fr-FR" sz="1200" b="0" i="0" dirty="0" err="1">
                <a:latin typeface="Segoe UI"/>
                <a:cs typeface="Segoe UI"/>
              </a:rPr>
              <a:t>personne</a:t>
            </a:r>
            <a:endParaRPr lang="fr-FR" sz="1200" b="0" i="0" dirty="0">
              <a:latin typeface="Segoe UI"/>
              <a:cs typeface="Segoe UI"/>
            </a:endParaRPr>
          </a:p>
          <a:p>
            <a:pPr algn="l" defTabSz="914400">
              <a:lnSpc>
                <a:spcPct val="125000"/>
              </a:lnSpc>
              <a:spcBef>
                <a:spcPts val="300"/>
              </a:spcBef>
              <a:buNone/>
            </a:pPr>
            <a:r>
              <a:rPr lang="fr-FR" sz="800" b="0" i="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La </a:t>
            </a:r>
            <a:r>
              <a:rPr lang="fr-FR" sz="800" b="0" i="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façon</a:t>
            </a:r>
            <a:r>
              <a:rPr lang="fr-FR" sz="800" b="0" i="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 la plus </a:t>
            </a:r>
            <a:r>
              <a:rPr lang="fr-FR" sz="800" b="0" i="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rapide</a:t>
            </a:r>
            <a:r>
              <a:rPr lang="fr-FR" sz="800" b="0" i="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 de </a:t>
            </a:r>
            <a:r>
              <a:rPr lang="fr-FR" sz="800" b="0" i="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trouver</a:t>
            </a:r>
            <a:r>
              <a:rPr lang="fr-FR" sz="800" b="0" i="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 </a:t>
            </a:r>
            <a:r>
              <a:rPr lang="fr-FR" sz="800" b="0" i="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une</a:t>
            </a:r>
            <a:r>
              <a:rPr lang="fr-FR" sz="800" b="0" i="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 </a:t>
            </a:r>
            <a:r>
              <a:rPr lang="fr-FR" sz="800" b="0" i="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personne</a:t>
            </a:r>
            <a:r>
              <a:rPr lang="fr-FR" sz="800" b="0" i="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 via Lync </a:t>
            </a:r>
            <a:r>
              <a:rPr lang="fr-FR" sz="800" b="0" i="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consiste</a:t>
            </a:r>
            <a:r>
              <a:rPr lang="fr-FR" sz="800" b="0" i="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 à lancer </a:t>
            </a:r>
            <a:r>
              <a:rPr lang="fr-FR" sz="800" b="0" i="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une</a:t>
            </a:r>
            <a:r>
              <a:rPr lang="fr-FR" sz="800" b="0" i="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 </a:t>
            </a:r>
            <a:r>
              <a:rPr lang="fr-FR" sz="800" b="0" i="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recherche</a:t>
            </a:r>
            <a:r>
              <a:rPr lang="fr-FR" sz="800" b="0" i="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 en </a:t>
            </a:r>
            <a:r>
              <a:rPr lang="fr-FR" sz="800" b="0" i="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tapant</a:t>
            </a:r>
            <a:r>
              <a:rPr lang="fr-FR" sz="800" b="0" i="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 le nom, le </a:t>
            </a:r>
            <a:r>
              <a:rPr lang="fr-FR" sz="800" b="0" i="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numéro</a:t>
            </a:r>
            <a:r>
              <a:rPr lang="fr-FR" sz="800" b="0" i="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 de </a:t>
            </a:r>
            <a:r>
              <a:rPr lang="fr-FR" sz="800" b="0" i="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téléphone</a:t>
            </a:r>
            <a:r>
              <a:rPr lang="fr-FR" sz="800" b="0" i="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 </a:t>
            </a:r>
            <a:r>
              <a:rPr lang="fr-FR" sz="800" b="0" i="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ou</a:t>
            </a:r>
            <a:r>
              <a:rPr lang="fr-FR" sz="800" b="0" i="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 </a:t>
            </a:r>
            <a:r>
              <a:rPr lang="fr-FR" sz="800" b="0" i="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l’adresse</a:t>
            </a:r>
            <a:r>
              <a:rPr lang="fr-FR" sz="800" b="0" i="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 de </a:t>
            </a:r>
            <a:r>
              <a:rPr lang="fr-FR" sz="800" b="0" i="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messagerie</a:t>
            </a:r>
            <a:r>
              <a:rPr lang="fr-FR" sz="800" b="0" i="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 </a:t>
            </a:r>
            <a:r>
              <a:rPr lang="fr-FR" sz="800" b="0" i="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instantanée</a:t>
            </a:r>
            <a:r>
              <a:rPr lang="fr-FR" sz="800" b="0" i="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 de la </a:t>
            </a:r>
            <a:r>
              <a:rPr lang="fr-FR" sz="800" b="0" i="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personne</a:t>
            </a:r>
            <a:r>
              <a:rPr lang="fr-FR" sz="800" b="0" i="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 </a:t>
            </a:r>
            <a:r>
              <a:rPr lang="fr-FR" sz="800" b="0" i="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dans</a:t>
            </a:r>
            <a:r>
              <a:rPr lang="fr-FR" sz="800" b="0" i="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 la zone de </a:t>
            </a:r>
            <a:r>
              <a:rPr lang="fr-FR" sz="800" b="0" i="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recherche</a:t>
            </a:r>
            <a:r>
              <a:rPr lang="fr-FR" sz="800" b="0" i="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 de la </a:t>
            </a:r>
            <a:r>
              <a:rPr lang="fr-FR" sz="800" b="0" i="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fenêtre</a:t>
            </a:r>
            <a:r>
              <a:rPr lang="fr-FR" sz="800" b="0" i="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 </a:t>
            </a:r>
            <a:r>
              <a:rPr lang="fr-FR" sz="800" b="0" i="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principale</a:t>
            </a:r>
            <a:r>
              <a:rPr lang="fr-FR" sz="800" b="0" i="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 de Lync. Les </a:t>
            </a:r>
            <a:r>
              <a:rPr lang="fr-FR" sz="800" b="0" i="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résultats</a:t>
            </a:r>
            <a:r>
              <a:rPr lang="fr-FR" sz="800" b="0" i="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 </a:t>
            </a:r>
            <a:r>
              <a:rPr lang="fr-FR" sz="800" b="0" i="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sont</a:t>
            </a:r>
            <a:r>
              <a:rPr lang="fr-FR" sz="800" b="0" i="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 </a:t>
            </a:r>
            <a:r>
              <a:rPr lang="fr-FR" sz="800" b="0" i="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affichés</a:t>
            </a:r>
            <a:r>
              <a:rPr lang="fr-FR" sz="800" b="0" i="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 </a:t>
            </a:r>
            <a:r>
              <a:rPr lang="fr-FR" sz="800" b="0" i="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automatiquement</a:t>
            </a:r>
            <a:r>
              <a:rPr lang="fr-FR" sz="800" b="0" i="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. 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4714753" y="5105400"/>
            <a:ext cx="4276847" cy="10774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defTabSz="914400">
              <a:lnSpc>
                <a:spcPct val="125000"/>
              </a:lnSpc>
              <a:spcBef>
                <a:spcPts val="300"/>
              </a:spcBef>
              <a:buNone/>
            </a:pPr>
            <a:r>
              <a:rPr lang="fr-FR" sz="1200" b="0" i="0" dirty="0" err="1">
                <a:latin typeface="Segoe UI"/>
                <a:ea typeface="Calibri"/>
                <a:cs typeface="Times New Roman"/>
              </a:rPr>
              <a:t>Afficher</a:t>
            </a:r>
            <a:r>
              <a:rPr lang="fr-FR" sz="1200" b="0" i="0" dirty="0">
                <a:latin typeface="Segoe UI"/>
                <a:ea typeface="Calibri"/>
                <a:cs typeface="Times New Roman"/>
              </a:rPr>
              <a:t> </a:t>
            </a:r>
            <a:r>
              <a:rPr lang="fr-FR" sz="1200" b="0" i="0" dirty="0" err="1">
                <a:latin typeface="Segoe UI"/>
                <a:ea typeface="Calibri"/>
                <a:cs typeface="Times New Roman"/>
              </a:rPr>
              <a:t>une</a:t>
            </a:r>
            <a:r>
              <a:rPr lang="fr-FR" sz="1200" b="0" i="0" dirty="0">
                <a:latin typeface="Segoe UI"/>
                <a:ea typeface="Calibri"/>
                <a:cs typeface="Times New Roman"/>
              </a:rPr>
              <a:t> carte de </a:t>
            </a:r>
            <a:r>
              <a:rPr lang="fr-FR" sz="1200" b="0" i="0" dirty="0" err="1">
                <a:latin typeface="Segoe UI"/>
                <a:ea typeface="Calibri"/>
                <a:cs typeface="Times New Roman"/>
              </a:rPr>
              <a:t>visite</a:t>
            </a:r>
            <a:r>
              <a:rPr lang="fr-FR" sz="1100" b="0" i="0" dirty="0">
                <a:latin typeface="Segoe"/>
                <a:ea typeface="Calibri"/>
                <a:cs typeface="Times New Roman"/>
              </a:rPr>
              <a:t/>
            </a:r>
            <a:br>
              <a:rPr lang="fr-FR" sz="1100" b="0" i="0" dirty="0">
                <a:latin typeface="Segoe"/>
                <a:ea typeface="Calibri"/>
                <a:cs typeface="Times New Roman"/>
              </a:rPr>
            </a:br>
            <a:r>
              <a:rPr lang="fr-FR" sz="800" b="0" i="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ea typeface="Calibri"/>
                <a:cs typeface="Times New Roman"/>
              </a:rPr>
              <a:t>La carte de </a:t>
            </a:r>
            <a:r>
              <a:rPr lang="fr-FR" sz="800" b="0" i="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ea typeface="Calibri"/>
                <a:cs typeface="Times New Roman"/>
              </a:rPr>
              <a:t>visite</a:t>
            </a:r>
            <a:r>
              <a:rPr lang="fr-FR" sz="800" b="0" i="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ea typeface="Calibri"/>
                <a:cs typeface="Times New Roman"/>
              </a:rPr>
              <a:t> </a:t>
            </a:r>
            <a:r>
              <a:rPr lang="fr-FR" sz="800" b="0" i="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ea typeface="Calibri"/>
                <a:cs typeface="Times New Roman"/>
              </a:rPr>
              <a:t>contient</a:t>
            </a:r>
            <a:r>
              <a:rPr lang="fr-FR" sz="800" b="0" i="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ea typeface="Calibri"/>
                <a:cs typeface="Times New Roman"/>
              </a:rPr>
              <a:t> les </a:t>
            </a:r>
            <a:r>
              <a:rPr lang="fr-FR" sz="800" b="0" i="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ea typeface="Calibri"/>
                <a:cs typeface="Times New Roman"/>
              </a:rPr>
              <a:t>détails</a:t>
            </a:r>
            <a:r>
              <a:rPr lang="fr-FR" sz="800" b="0" i="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ea typeface="Calibri"/>
                <a:cs typeface="Times New Roman"/>
              </a:rPr>
              <a:t> de </a:t>
            </a:r>
            <a:r>
              <a:rPr lang="fr-FR" sz="800" b="0" i="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ea typeface="Calibri"/>
                <a:cs typeface="Times New Roman"/>
              </a:rPr>
              <a:t>l’annuaire</a:t>
            </a:r>
            <a:r>
              <a:rPr lang="fr-FR" sz="800" b="0" i="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ea typeface="Calibri"/>
                <a:cs typeface="Times New Roman"/>
              </a:rPr>
              <a:t> </a:t>
            </a:r>
            <a:r>
              <a:rPr lang="fr-FR" sz="800" b="0" i="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ea typeface="Calibri"/>
                <a:cs typeface="Times New Roman"/>
              </a:rPr>
              <a:t>d’entreprise</a:t>
            </a:r>
            <a:r>
              <a:rPr lang="fr-FR" sz="800" b="0" i="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ea typeface="Calibri"/>
                <a:cs typeface="Times New Roman"/>
              </a:rPr>
              <a:t> d’un contact (emplacement de bureau, </a:t>
            </a:r>
            <a:r>
              <a:rPr lang="fr-FR" sz="800" b="0" i="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ea typeface="Calibri"/>
                <a:cs typeface="Times New Roman"/>
              </a:rPr>
              <a:t>numéros</a:t>
            </a:r>
            <a:r>
              <a:rPr lang="fr-FR" sz="800" b="0" i="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ea typeface="Calibri"/>
                <a:cs typeface="Times New Roman"/>
              </a:rPr>
              <a:t> de </a:t>
            </a:r>
            <a:r>
              <a:rPr lang="fr-FR" sz="800" b="0" i="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ea typeface="Calibri"/>
                <a:cs typeface="Times New Roman"/>
              </a:rPr>
              <a:t>téléphone</a:t>
            </a:r>
            <a:r>
              <a:rPr lang="fr-FR" sz="800" b="0" i="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ea typeface="Calibri"/>
                <a:cs typeface="Times New Roman"/>
              </a:rPr>
              <a:t>, </a:t>
            </a:r>
            <a:r>
              <a:rPr lang="fr-FR" sz="800" b="0" i="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ea typeface="Calibri"/>
                <a:cs typeface="Times New Roman"/>
              </a:rPr>
              <a:t>organisation</a:t>
            </a:r>
            <a:r>
              <a:rPr lang="fr-FR" sz="800" b="0" i="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ea typeface="Calibri"/>
                <a:cs typeface="Times New Roman"/>
              </a:rPr>
              <a:t>, </a:t>
            </a:r>
            <a:r>
              <a:rPr lang="fr-FR" sz="800" b="0" i="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ea typeface="Calibri"/>
                <a:cs typeface="Times New Roman"/>
              </a:rPr>
              <a:t>informations</a:t>
            </a:r>
            <a:r>
              <a:rPr lang="fr-FR" sz="800" b="0" i="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ea typeface="Calibri"/>
                <a:cs typeface="Times New Roman"/>
              </a:rPr>
              <a:t> de </a:t>
            </a:r>
            <a:r>
              <a:rPr lang="fr-FR" sz="800" b="0" i="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ea typeface="Calibri"/>
                <a:cs typeface="Times New Roman"/>
              </a:rPr>
              <a:t>disponibilité</a:t>
            </a:r>
            <a:r>
              <a:rPr lang="fr-FR" sz="800" b="0" i="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ea typeface="Calibri"/>
                <a:cs typeface="Times New Roman"/>
              </a:rPr>
              <a:t> du </a:t>
            </a:r>
            <a:r>
              <a:rPr lang="fr-FR" sz="800" b="0" i="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ea typeface="Calibri"/>
                <a:cs typeface="Times New Roman"/>
              </a:rPr>
              <a:t>calendrier</a:t>
            </a:r>
            <a:r>
              <a:rPr lang="fr-FR" sz="800" b="0" i="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ea typeface="Calibri"/>
                <a:cs typeface="Times New Roman"/>
              </a:rPr>
              <a:t> Outlook, etc.).  Pour </a:t>
            </a:r>
            <a:r>
              <a:rPr lang="fr-FR" sz="800" b="0" i="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ea typeface="Calibri"/>
                <a:cs typeface="Times New Roman"/>
              </a:rPr>
              <a:t>afficher</a:t>
            </a:r>
            <a:r>
              <a:rPr lang="fr-FR" sz="800" b="0" i="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ea typeface="Calibri"/>
                <a:cs typeface="Times New Roman"/>
              </a:rPr>
              <a:t> la carte </a:t>
            </a:r>
            <a:r>
              <a:rPr lang="fr-FR" sz="800" b="0" i="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ea typeface="Calibri"/>
                <a:cs typeface="Times New Roman"/>
              </a:rPr>
              <a:t>d’une</a:t>
            </a:r>
            <a:r>
              <a:rPr lang="fr-FR" sz="800" b="0" i="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ea typeface="Calibri"/>
                <a:cs typeface="Times New Roman"/>
              </a:rPr>
              <a:t> </a:t>
            </a:r>
            <a:r>
              <a:rPr lang="fr-FR" sz="800" b="0" i="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ea typeface="Calibri"/>
                <a:cs typeface="Times New Roman"/>
              </a:rPr>
              <a:t>personne</a:t>
            </a:r>
            <a:r>
              <a:rPr lang="fr-FR" sz="800" b="0" i="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ea typeface="Calibri"/>
                <a:cs typeface="Times New Roman"/>
              </a:rPr>
              <a:t>, </a:t>
            </a:r>
            <a:r>
              <a:rPr lang="fr-FR" sz="800" b="0" i="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ea typeface="Calibri"/>
                <a:cs typeface="Times New Roman"/>
              </a:rPr>
              <a:t>trouvez</a:t>
            </a:r>
            <a:r>
              <a:rPr lang="fr-FR" sz="800" b="0" i="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ea typeface="Calibri"/>
                <a:cs typeface="Times New Roman"/>
              </a:rPr>
              <a:t> la </a:t>
            </a:r>
            <a:r>
              <a:rPr lang="fr-FR" sz="800" b="0" i="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ea typeface="Calibri"/>
                <a:cs typeface="Times New Roman"/>
              </a:rPr>
              <a:t>personne</a:t>
            </a:r>
            <a:r>
              <a:rPr lang="fr-FR" sz="800" b="0" i="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ea typeface="Calibri"/>
                <a:cs typeface="Times New Roman"/>
              </a:rPr>
              <a:t> </a:t>
            </a:r>
            <a:r>
              <a:rPr lang="fr-FR" sz="800" b="0" i="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ea typeface="Calibri"/>
                <a:cs typeface="Times New Roman"/>
              </a:rPr>
              <a:t>dans</a:t>
            </a:r>
            <a:r>
              <a:rPr lang="fr-FR" sz="800" b="0" i="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ea typeface="Calibri"/>
                <a:cs typeface="Times New Roman"/>
              </a:rPr>
              <a:t> </a:t>
            </a:r>
            <a:r>
              <a:rPr lang="fr-FR" sz="800" b="0" i="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ea typeface="Calibri"/>
                <a:cs typeface="Times New Roman"/>
              </a:rPr>
              <a:t>votre</a:t>
            </a:r>
            <a:r>
              <a:rPr lang="fr-FR" sz="800" b="0" i="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ea typeface="Calibri"/>
                <a:cs typeface="Times New Roman"/>
              </a:rPr>
              <a:t> </a:t>
            </a:r>
            <a:r>
              <a:rPr lang="fr-FR" sz="800" b="0" i="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ea typeface="Calibri"/>
                <a:cs typeface="Times New Roman"/>
              </a:rPr>
              <a:t>liste</a:t>
            </a:r>
            <a:r>
              <a:rPr lang="fr-FR" sz="800" b="0" i="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ea typeface="Calibri"/>
                <a:cs typeface="Times New Roman"/>
              </a:rPr>
              <a:t> des contacts </a:t>
            </a:r>
            <a:r>
              <a:rPr lang="fr-FR" sz="800" b="0" i="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ea typeface="Calibri"/>
                <a:cs typeface="Times New Roman"/>
              </a:rPr>
              <a:t>ou</a:t>
            </a:r>
            <a:r>
              <a:rPr lang="fr-FR" sz="800" b="0" i="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ea typeface="Calibri"/>
                <a:cs typeface="Times New Roman"/>
              </a:rPr>
              <a:t> via la </a:t>
            </a:r>
            <a:r>
              <a:rPr lang="fr-FR" sz="800" b="0" i="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ea typeface="Calibri"/>
                <a:cs typeface="Times New Roman"/>
              </a:rPr>
              <a:t>recherche</a:t>
            </a:r>
            <a:r>
              <a:rPr lang="fr-FR" sz="800" b="0" i="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ea typeface="Calibri"/>
                <a:cs typeface="Times New Roman"/>
              </a:rPr>
              <a:t>, </a:t>
            </a:r>
            <a:r>
              <a:rPr lang="fr-FR" sz="800" b="0" i="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ea typeface="Calibri"/>
              </a:rPr>
              <a:t>pointez</a:t>
            </a:r>
            <a:r>
              <a:rPr lang="fr-FR" sz="800" b="0" i="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ea typeface="Calibri"/>
              </a:rPr>
              <a:t> </a:t>
            </a:r>
            <a:r>
              <a:rPr lang="fr-FR" sz="800" b="0" i="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ea typeface="Calibri"/>
              </a:rPr>
              <a:t>sur</a:t>
            </a:r>
            <a:r>
              <a:rPr lang="fr-FR" sz="800" b="0" i="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ea typeface="Calibri"/>
              </a:rPr>
              <a:t> son image, </a:t>
            </a:r>
            <a:r>
              <a:rPr lang="fr-FR" sz="800" b="0" i="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ea typeface="Calibri"/>
              </a:rPr>
              <a:t>puis</a:t>
            </a:r>
            <a:r>
              <a:rPr lang="fr-FR" sz="800" b="0" i="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ea typeface="Calibri"/>
              </a:rPr>
              <a:t> </a:t>
            </a:r>
            <a:r>
              <a:rPr lang="fr-FR" sz="800" b="0" i="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ea typeface="Calibri"/>
              </a:rPr>
              <a:t>cliquez</a:t>
            </a:r>
            <a:r>
              <a:rPr lang="fr-FR" sz="800" b="0" i="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ea typeface="Calibri"/>
              </a:rPr>
              <a:t> </a:t>
            </a:r>
            <a:r>
              <a:rPr lang="fr-FR" sz="800" b="0" i="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ea typeface="Calibri"/>
              </a:rPr>
              <a:t>sur</a:t>
            </a:r>
            <a:r>
              <a:rPr lang="fr-FR" sz="800" b="0" i="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ea typeface="Calibri"/>
              </a:rPr>
              <a:t> </a:t>
            </a:r>
            <a:r>
              <a:rPr lang="fr-FR" sz="800" b="1" i="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ea typeface="Calibri"/>
              </a:rPr>
              <a:t>Afficher</a:t>
            </a:r>
            <a:r>
              <a:rPr lang="fr-FR" sz="800" b="1" i="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ea typeface="Calibri"/>
              </a:rPr>
              <a:t> la carte de </a:t>
            </a:r>
            <a:r>
              <a:rPr lang="fr-FR" sz="800" b="1" i="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ea typeface="Calibri"/>
              </a:rPr>
              <a:t>visite</a:t>
            </a:r>
            <a:r>
              <a:rPr lang="fr-FR" sz="800" b="0" i="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ea typeface="Calibri"/>
              </a:rPr>
              <a:t>.</a:t>
            </a:r>
          </a:p>
        </p:txBody>
      </p:sp>
      <p:sp>
        <p:nvSpPr>
          <p:cNvPr id="46" name="Rectangle 45" descr="&quot;&quot;"/>
          <p:cNvSpPr/>
          <p:nvPr/>
        </p:nvSpPr>
        <p:spPr>
          <a:xfrm>
            <a:off x="7324157" y="6194005"/>
            <a:ext cx="438717" cy="416345"/>
          </a:xfrm>
          <a:prstGeom prst="rect">
            <a:avLst/>
          </a:prstGeom>
          <a:noFill/>
          <a:ln>
            <a:solidFill>
              <a:srgbClr val="FF009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cxnSp>
        <p:nvCxnSpPr>
          <p:cNvPr id="43" name="Straight Connector 42" descr="&quot;&quot;"/>
          <p:cNvCxnSpPr/>
          <p:nvPr/>
        </p:nvCxnSpPr>
        <p:spPr>
          <a:xfrm>
            <a:off x="4762500" y="864022"/>
            <a:ext cx="415289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4" descr="Capture d’écran du volet des demandes de messagerie instantanée avec l’image de l’expéditeu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45145" y="333326"/>
            <a:ext cx="1079580" cy="13145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6" descr="Capture d’écran de la carte de visite montrant le statut de présence Disponible"/>
          <p:cNvPicPr>
            <a:picLocks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" b="38655"/>
          <a:stretch/>
        </p:blipFill>
        <p:spPr bwMode="auto">
          <a:xfrm>
            <a:off x="2257425" y="5495714"/>
            <a:ext cx="2066925" cy="7526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1" name="Rectangle 40" descr="&quot;&quot;"/>
          <p:cNvSpPr/>
          <p:nvPr/>
        </p:nvSpPr>
        <p:spPr>
          <a:xfrm>
            <a:off x="2752080" y="6081566"/>
            <a:ext cx="1591321" cy="176329"/>
          </a:xfrm>
          <a:prstGeom prst="rect">
            <a:avLst/>
          </a:prstGeom>
          <a:noFill/>
          <a:ln>
            <a:solidFill>
              <a:srgbClr val="FF009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pic>
        <p:nvPicPr>
          <p:cNvPr id="7" name="Picture 3" descr="&quot;&quot;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239991"/>
            <a:ext cx="606146" cy="5601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4" descr="&quot;&quot;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9932" y="2133600"/>
            <a:ext cx="111125" cy="111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5" descr="&quot;&quot;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2360" y="2286000"/>
            <a:ext cx="114300" cy="114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2" name="Picture 5" descr="&quot;&quot;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6906" y="2628900"/>
            <a:ext cx="114300" cy="114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5" descr="&quot;&quot;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6906" y="2933700"/>
            <a:ext cx="114300" cy="114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6" descr="&quot;&quot;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2360" y="3200400"/>
            <a:ext cx="114300" cy="114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6" descr="&quot;&quot;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2360" y="3543300"/>
            <a:ext cx="114300" cy="114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8" name="Picture 6" descr="&quot;&quot;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920" y="3695700"/>
            <a:ext cx="114300" cy="114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6" descr="&quot;&quot;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2360" y="3848100"/>
            <a:ext cx="114300" cy="114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7" descr="&quot;&quot;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2093" y="4114800"/>
            <a:ext cx="120127" cy="1201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0" name="Picture 7" descr="&quot;&quot;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2571" y="4495800"/>
            <a:ext cx="120127" cy="1201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8" descr="&quot;&quot;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2155" y="4800600"/>
            <a:ext cx="125675" cy="125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2" name="Picture 8" descr="&quot;&quot;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5045" y="5029200"/>
            <a:ext cx="125675" cy="125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apture d’écran de la zone de recherche dans la fenêtre principale de Lync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5400" y="1835954"/>
            <a:ext cx="3276600" cy="76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9" name="Picture 6" descr="Capture d’écran de la liste déroulante d’actions telles que Ajouter à la liste des contacts une fois que la personne à ajouter est trouvée"/>
          <p:cNvPicPr>
            <a:picLocks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0627" y="3555657"/>
            <a:ext cx="2117725" cy="9910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30550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/>
        </p:nvSpPr>
        <p:spPr>
          <a:xfrm>
            <a:off x="247650" y="3208030"/>
            <a:ext cx="4095750" cy="2887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defTabSz="914400">
              <a:lnSpc>
                <a:spcPct val="125000"/>
              </a:lnSpc>
              <a:spcBef>
                <a:spcPts val="300"/>
              </a:spcBef>
              <a:buNone/>
            </a:pPr>
            <a:r>
              <a:rPr lang="fr-FR" sz="1400" b="0" i="0">
                <a:latin typeface="Segoe UI"/>
                <a:cs typeface="Segoe UI"/>
              </a:rPr>
              <a:t>Envoyer un message instantané</a:t>
            </a:r>
          </a:p>
          <a:p>
            <a:pPr algn="l" defTabSz="914400">
              <a:lnSpc>
                <a:spcPct val="125000"/>
              </a:lnSpc>
              <a:spcBef>
                <a:spcPts val="300"/>
              </a:spcBef>
              <a:buNone/>
            </a:pPr>
            <a:r>
              <a:rPr lang="fr-FR" sz="900" b="0" i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La messagerie instantanée (MI) vous permet de contacter directement vos contacts disponibles.  </a:t>
            </a:r>
          </a:p>
          <a:p>
            <a:pPr marL="228600" indent="-228600" algn="l" defTabSz="914400">
              <a:lnSpc>
                <a:spcPct val="125000"/>
              </a:lnSpc>
              <a:spcBef>
                <a:spcPts val="300"/>
              </a:spcBef>
              <a:buFont typeface="Calibri"/>
              <a:buAutoNum type="arabicPeriod"/>
            </a:pPr>
            <a:r>
              <a:rPr lang="fr-FR" sz="900" b="0" i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Dans la liste des contacts, pointez la souris sur l’image du contact auquel vous voulez envoyer un message instantané.</a:t>
            </a:r>
            <a:r>
              <a:rPr lang="fr-FR" sz="900" b="1" i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 </a:t>
            </a:r>
            <a:r>
              <a:rPr lang="fr-FR" sz="900" b="0" i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Pour avoir une conversation par messagerie instantanée avec plusieurs contacts, maintenez la touche Ctrl enfoncée, puis cliquez sur chaque contact que vous voulez inclure.)</a:t>
            </a:r>
          </a:p>
          <a:p>
            <a:pPr marL="228600" indent="-228600" algn="l" defTabSz="914400">
              <a:lnSpc>
                <a:spcPct val="125000"/>
              </a:lnSpc>
              <a:spcBef>
                <a:spcPts val="300"/>
              </a:spcBef>
              <a:buFont typeface="Calibri"/>
              <a:buAutoNum type="arabicPeriod"/>
            </a:pPr>
            <a:r>
              <a:rPr lang="fr-FR" sz="900" b="0" i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Dans la barre qui s’affiche, cliquez sur le bouton </a:t>
            </a:r>
            <a:r>
              <a:rPr lang="fr-FR" sz="900" b="1" i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MI</a:t>
            </a:r>
            <a:r>
              <a:rPr lang="fr-FR" sz="900" b="0" i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. </a:t>
            </a:r>
          </a:p>
          <a:p>
            <a:pPr marL="228600" indent="-228600" algn="l" defTabSz="914400">
              <a:lnSpc>
                <a:spcPct val="125000"/>
              </a:lnSpc>
              <a:spcBef>
                <a:spcPts val="5000"/>
              </a:spcBef>
              <a:buFont typeface="Calibri"/>
              <a:buAutoNum type="arabicPeriod"/>
            </a:pPr>
            <a:r>
              <a:rPr lang="fr-FR" sz="900" b="0" i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Tapez votre message dans la zone de saisie du message au bas de la fenêtre de messagerie instantanée, puis appuyez sur la touche Entrée du clavier. </a:t>
            </a:r>
          </a:p>
          <a:p>
            <a:pPr marL="228600" indent="-228600" algn="l" defTabSz="914400">
              <a:lnSpc>
                <a:spcPct val="125000"/>
              </a:lnSpc>
              <a:spcBef>
                <a:spcPts val="300"/>
              </a:spcBef>
              <a:buFont typeface="Calibri"/>
              <a:buAutoNum type="arabicPeriod"/>
            </a:pPr>
            <a:endParaRPr lang="fr-FR" sz="900" dirty="0" smtClean="0">
              <a:solidFill>
                <a:schemeClr val="tx1">
                  <a:lumMod val="65000"/>
                </a:schemeClr>
              </a:solidFill>
              <a:latin typeface="Segoe UI"/>
              <a:ea typeface="Segoe UI"/>
              <a:cs typeface="Segoe UI"/>
            </a:endParaRPr>
          </a:p>
        </p:txBody>
      </p:sp>
      <p:pic>
        <p:nvPicPr>
          <p:cNvPr id="2053" name="Picture 5" descr="Capture d’écran du menu rapide de Lync avec l’icône de message instantané sélectionné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1975" y="5067300"/>
            <a:ext cx="3076575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4" name="Straight Connector 13" descr="&quot;&quot;"/>
          <p:cNvCxnSpPr/>
          <p:nvPr/>
        </p:nvCxnSpPr>
        <p:spPr>
          <a:xfrm>
            <a:off x="4572000" y="76200"/>
            <a:ext cx="0" cy="670560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4724400" y="201044"/>
            <a:ext cx="4267200" cy="12080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defTabSz="914400">
              <a:lnSpc>
                <a:spcPct val="125000"/>
              </a:lnSpc>
              <a:spcBef>
                <a:spcPts val="300"/>
              </a:spcBef>
              <a:buNone/>
            </a:pPr>
            <a:r>
              <a:rPr lang="fr-FR" sz="1200" b="0" i="0" dirty="0" err="1">
                <a:latin typeface="Segoe UI"/>
                <a:cs typeface="Segoe UI"/>
              </a:rPr>
              <a:t>Ajouter</a:t>
            </a:r>
            <a:r>
              <a:rPr lang="fr-FR" sz="1200" b="0" i="0" dirty="0">
                <a:latin typeface="Segoe UI"/>
                <a:cs typeface="Segoe UI"/>
              </a:rPr>
              <a:t> du son, </a:t>
            </a:r>
            <a:r>
              <a:rPr lang="fr-FR" sz="1200" b="0" i="0" dirty="0" err="1">
                <a:latin typeface="Segoe UI"/>
                <a:cs typeface="Segoe UI"/>
              </a:rPr>
              <a:t>une</a:t>
            </a:r>
            <a:r>
              <a:rPr lang="fr-FR" sz="1200" b="0" i="0" dirty="0">
                <a:latin typeface="Segoe UI"/>
                <a:cs typeface="Segoe UI"/>
              </a:rPr>
              <a:t> </a:t>
            </a:r>
            <a:r>
              <a:rPr lang="fr-FR" sz="1200" b="0" i="0" dirty="0" err="1">
                <a:latin typeface="Segoe UI"/>
                <a:cs typeface="Segoe UI"/>
              </a:rPr>
              <a:t>vidéo</a:t>
            </a:r>
            <a:r>
              <a:rPr lang="fr-FR" sz="1200" b="0" i="0" dirty="0">
                <a:latin typeface="Segoe UI"/>
                <a:cs typeface="Segoe UI"/>
              </a:rPr>
              <a:t> </a:t>
            </a:r>
            <a:r>
              <a:rPr lang="fr-FR" sz="1200" b="0" i="0" dirty="0" err="1">
                <a:latin typeface="Segoe UI"/>
                <a:cs typeface="Segoe UI"/>
              </a:rPr>
              <a:t>ou</a:t>
            </a:r>
            <a:r>
              <a:rPr lang="fr-FR" sz="1200" b="0" i="0" dirty="0">
                <a:latin typeface="Segoe UI"/>
                <a:cs typeface="Segoe UI"/>
              </a:rPr>
              <a:t> un </a:t>
            </a:r>
            <a:r>
              <a:rPr lang="fr-FR" sz="1200" b="0" i="0" dirty="0" err="1">
                <a:latin typeface="Segoe UI"/>
                <a:cs typeface="Segoe UI"/>
              </a:rPr>
              <a:t>partage</a:t>
            </a:r>
            <a:r>
              <a:rPr lang="fr-FR" sz="1200" b="0" i="0" dirty="0">
                <a:latin typeface="Segoe UI"/>
                <a:cs typeface="Segoe UI"/>
              </a:rPr>
              <a:t> à </a:t>
            </a:r>
            <a:r>
              <a:rPr lang="fr-FR" sz="1200" b="0" i="0" dirty="0" err="1">
                <a:latin typeface="Segoe UI"/>
                <a:cs typeface="Segoe UI"/>
              </a:rPr>
              <a:t>une</a:t>
            </a:r>
            <a:r>
              <a:rPr lang="fr-FR" sz="1200" b="0" i="0" dirty="0">
                <a:latin typeface="Segoe UI"/>
                <a:cs typeface="Segoe UI"/>
              </a:rPr>
              <a:t> conversation par </a:t>
            </a:r>
            <a:r>
              <a:rPr lang="fr-FR" sz="1200" b="0" i="0" dirty="0" err="1">
                <a:latin typeface="Segoe UI"/>
                <a:cs typeface="Segoe UI"/>
              </a:rPr>
              <a:t>messagerie</a:t>
            </a:r>
            <a:r>
              <a:rPr lang="fr-FR" sz="1200" b="0" i="0" dirty="0">
                <a:latin typeface="Segoe UI"/>
                <a:cs typeface="Segoe UI"/>
              </a:rPr>
              <a:t> </a:t>
            </a:r>
            <a:r>
              <a:rPr lang="fr-FR" sz="1200" b="0" i="0" dirty="0" err="1">
                <a:latin typeface="Segoe UI"/>
                <a:cs typeface="Segoe UI"/>
              </a:rPr>
              <a:t>instantanée</a:t>
            </a:r>
            <a:r>
              <a:rPr lang="fr-FR" sz="1200" b="0" i="0" dirty="0">
                <a:latin typeface="Segoe UI"/>
                <a:cs typeface="Segoe UI"/>
              </a:rPr>
              <a:t> </a:t>
            </a:r>
            <a:endParaRPr lang="fr-FR" sz="1200" b="0" i="0" dirty="0" smtClean="0">
              <a:latin typeface="Segoe UI"/>
              <a:cs typeface="Segoe UI"/>
            </a:endParaRPr>
          </a:p>
          <a:p>
            <a:pPr algn="l" defTabSz="914400">
              <a:lnSpc>
                <a:spcPct val="125000"/>
              </a:lnSpc>
              <a:spcBef>
                <a:spcPts val="300"/>
              </a:spcBef>
              <a:buNone/>
            </a:pPr>
            <a:r>
              <a:rPr lang="fr-FR" sz="800" b="0" i="0" dirty="0" err="1" smtClean="0">
                <a:latin typeface="Segoe UI"/>
                <a:cs typeface="Segoe UI"/>
              </a:rPr>
              <a:t>Vous</a:t>
            </a:r>
            <a:r>
              <a:rPr lang="fr-FR" sz="800" b="0" i="0" dirty="0" smtClean="0">
                <a:latin typeface="Segoe UI"/>
                <a:cs typeface="Segoe UI"/>
              </a:rPr>
              <a:t> </a:t>
            </a:r>
            <a:r>
              <a:rPr lang="fr-FR" sz="800" b="0" i="0" dirty="0" err="1">
                <a:latin typeface="Segoe UI"/>
                <a:cs typeface="Segoe UI"/>
              </a:rPr>
              <a:t>pouvez</a:t>
            </a:r>
            <a:r>
              <a:rPr lang="fr-FR" sz="800" b="0" i="0" dirty="0">
                <a:latin typeface="Segoe UI"/>
                <a:cs typeface="Segoe UI"/>
              </a:rPr>
              <a:t> </a:t>
            </a:r>
            <a:r>
              <a:rPr lang="fr-FR" sz="800" b="0" i="0" dirty="0" err="1">
                <a:latin typeface="Segoe UI"/>
                <a:cs typeface="Segoe UI"/>
              </a:rPr>
              <a:t>ajouter</a:t>
            </a:r>
            <a:r>
              <a:rPr lang="fr-FR" sz="800" b="0" i="0" dirty="0">
                <a:latin typeface="Segoe UI"/>
                <a:cs typeface="Segoe UI"/>
              </a:rPr>
              <a:t> </a:t>
            </a:r>
            <a:r>
              <a:rPr lang="fr-FR" sz="800" b="0" i="0" dirty="0" err="1">
                <a:latin typeface="Segoe UI"/>
                <a:cs typeface="Segoe UI"/>
              </a:rPr>
              <a:t>rapidement</a:t>
            </a:r>
            <a:r>
              <a:rPr lang="fr-FR" sz="800" b="0" i="0" dirty="0">
                <a:latin typeface="Segoe UI"/>
                <a:cs typeface="Segoe UI"/>
              </a:rPr>
              <a:t> du son, </a:t>
            </a:r>
            <a:r>
              <a:rPr lang="fr-FR" sz="800" b="0" i="0" dirty="0" err="1">
                <a:latin typeface="Segoe UI"/>
                <a:cs typeface="Segoe UI"/>
              </a:rPr>
              <a:t>une</a:t>
            </a:r>
            <a:r>
              <a:rPr lang="fr-FR" sz="800" b="0" i="0" dirty="0">
                <a:latin typeface="Segoe UI"/>
                <a:cs typeface="Segoe UI"/>
              </a:rPr>
              <a:t> </a:t>
            </a:r>
            <a:r>
              <a:rPr lang="fr-FR" sz="800" b="0" i="0" dirty="0" err="1">
                <a:latin typeface="Segoe UI"/>
                <a:cs typeface="Segoe UI"/>
              </a:rPr>
              <a:t>vidéo</a:t>
            </a:r>
            <a:r>
              <a:rPr lang="fr-FR" sz="800" b="0" i="0" dirty="0">
                <a:latin typeface="Segoe UI"/>
                <a:cs typeface="Segoe UI"/>
              </a:rPr>
              <a:t> </a:t>
            </a:r>
            <a:r>
              <a:rPr lang="fr-FR" sz="800" b="0" i="0" dirty="0" err="1">
                <a:latin typeface="Segoe UI"/>
                <a:cs typeface="Segoe UI"/>
              </a:rPr>
              <a:t>ou</a:t>
            </a:r>
            <a:r>
              <a:rPr lang="fr-FR" sz="800" b="0" i="0" dirty="0">
                <a:latin typeface="Segoe UI"/>
                <a:cs typeface="Segoe UI"/>
              </a:rPr>
              <a:t> </a:t>
            </a:r>
            <a:r>
              <a:rPr lang="fr-FR" sz="800" b="0" i="0" dirty="0" err="1">
                <a:latin typeface="Segoe UI"/>
                <a:cs typeface="Segoe UI"/>
              </a:rPr>
              <a:t>une</a:t>
            </a:r>
            <a:r>
              <a:rPr lang="fr-FR" sz="800" b="0" i="0" dirty="0">
                <a:latin typeface="Segoe UI"/>
                <a:cs typeface="Segoe UI"/>
              </a:rPr>
              <a:t> </a:t>
            </a:r>
            <a:r>
              <a:rPr lang="fr-FR" sz="800" b="0" i="0" dirty="0" err="1">
                <a:latin typeface="Segoe UI"/>
                <a:cs typeface="Segoe UI"/>
              </a:rPr>
              <a:t>présentation</a:t>
            </a:r>
            <a:r>
              <a:rPr lang="fr-FR" sz="800" b="0" i="0" dirty="0">
                <a:latin typeface="Segoe UI"/>
                <a:cs typeface="Segoe UI"/>
              </a:rPr>
              <a:t> à </a:t>
            </a:r>
            <a:r>
              <a:rPr lang="fr-FR" sz="800" b="0" i="0" dirty="0" err="1">
                <a:latin typeface="Segoe UI"/>
                <a:cs typeface="Segoe UI"/>
              </a:rPr>
              <a:t>votre</a:t>
            </a:r>
            <a:r>
              <a:rPr lang="fr-FR" sz="800" b="0" i="0" dirty="0">
                <a:latin typeface="Segoe UI"/>
                <a:cs typeface="Segoe UI"/>
              </a:rPr>
              <a:t> conversation par </a:t>
            </a:r>
            <a:r>
              <a:rPr lang="fr-FR" sz="800" b="0" i="0" dirty="0" err="1">
                <a:latin typeface="Segoe UI"/>
                <a:cs typeface="Segoe UI"/>
              </a:rPr>
              <a:t>messagerie</a:t>
            </a:r>
            <a:r>
              <a:rPr lang="fr-FR" sz="800" b="0" i="0" dirty="0">
                <a:latin typeface="Segoe UI"/>
                <a:cs typeface="Segoe UI"/>
              </a:rPr>
              <a:t> </a:t>
            </a:r>
            <a:r>
              <a:rPr lang="fr-FR" sz="800" b="0" i="0" dirty="0" err="1">
                <a:latin typeface="Segoe UI"/>
                <a:cs typeface="Segoe UI"/>
              </a:rPr>
              <a:t>instantanée</a:t>
            </a:r>
            <a:r>
              <a:rPr lang="fr-FR" sz="800" b="0" i="0" dirty="0">
                <a:latin typeface="Segoe UI"/>
                <a:cs typeface="Segoe UI"/>
              </a:rPr>
              <a:t>, et/</a:t>
            </a:r>
            <a:r>
              <a:rPr lang="fr-FR" sz="800" b="0" i="0" dirty="0" err="1">
                <a:latin typeface="Segoe UI"/>
                <a:cs typeface="Segoe UI"/>
              </a:rPr>
              <a:t>ou</a:t>
            </a:r>
            <a:r>
              <a:rPr lang="fr-FR" sz="800" b="0" i="0" dirty="0">
                <a:latin typeface="Segoe UI"/>
                <a:cs typeface="Segoe UI"/>
              </a:rPr>
              <a:t> inviter des tiers à </a:t>
            </a:r>
            <a:r>
              <a:rPr lang="fr-FR" sz="800" b="0" i="0" dirty="0" err="1">
                <a:latin typeface="Segoe UI"/>
                <a:cs typeface="Segoe UI"/>
              </a:rPr>
              <a:t>participer</a:t>
            </a:r>
            <a:r>
              <a:rPr lang="fr-FR" sz="800" b="0" i="0" dirty="0">
                <a:latin typeface="Segoe UI"/>
                <a:cs typeface="Segoe UI"/>
              </a:rPr>
              <a:t> à la conversation en </a:t>
            </a:r>
            <a:r>
              <a:rPr lang="fr-FR" sz="800" b="0" i="0" dirty="0" err="1">
                <a:latin typeface="Segoe UI"/>
                <a:cs typeface="Segoe UI"/>
              </a:rPr>
              <a:t>sélectionnant</a:t>
            </a:r>
            <a:r>
              <a:rPr lang="fr-FR" sz="800" b="0" i="0" dirty="0">
                <a:latin typeface="Segoe UI"/>
                <a:cs typeface="Segoe UI"/>
              </a:rPr>
              <a:t> le </a:t>
            </a:r>
            <a:r>
              <a:rPr lang="fr-FR" sz="800" b="0" i="0" dirty="0" err="1">
                <a:latin typeface="Segoe UI"/>
                <a:cs typeface="Segoe UI"/>
              </a:rPr>
              <a:t>ou</a:t>
            </a:r>
            <a:r>
              <a:rPr lang="fr-FR" sz="800" b="0" i="0" dirty="0">
                <a:latin typeface="Segoe UI"/>
                <a:cs typeface="Segoe UI"/>
              </a:rPr>
              <a:t> les </a:t>
            </a:r>
            <a:r>
              <a:rPr lang="fr-FR" sz="800" b="0" i="0" dirty="0" err="1">
                <a:latin typeface="Segoe UI"/>
                <a:cs typeface="Segoe UI"/>
              </a:rPr>
              <a:t>boutons</a:t>
            </a:r>
            <a:r>
              <a:rPr lang="fr-FR" sz="800" b="0" i="0" dirty="0">
                <a:latin typeface="Segoe UI"/>
                <a:cs typeface="Segoe UI"/>
              </a:rPr>
              <a:t> </a:t>
            </a:r>
            <a:r>
              <a:rPr lang="fr-FR" sz="800" b="0" i="0" dirty="0" err="1">
                <a:latin typeface="Segoe UI"/>
                <a:cs typeface="Segoe UI"/>
              </a:rPr>
              <a:t>appropriés</a:t>
            </a:r>
            <a:r>
              <a:rPr lang="fr-FR" sz="800" b="0" i="0" dirty="0">
                <a:latin typeface="Segoe UI"/>
                <a:cs typeface="Segoe UI"/>
              </a:rPr>
              <a:t> au bas de la </a:t>
            </a:r>
            <a:r>
              <a:rPr lang="fr-FR" sz="800" b="0" i="0" dirty="0" err="1">
                <a:latin typeface="Segoe UI"/>
                <a:cs typeface="Segoe UI"/>
              </a:rPr>
              <a:t>fenêtre</a:t>
            </a:r>
            <a:r>
              <a:rPr lang="fr-FR" sz="800" b="0" i="0" dirty="0">
                <a:latin typeface="Segoe UI"/>
                <a:cs typeface="Segoe UI"/>
              </a:rPr>
              <a:t> de conversation : 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4724400" y="4572000"/>
            <a:ext cx="4319828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defTabSz="914400">
              <a:lnSpc>
                <a:spcPct val="125000"/>
              </a:lnSpc>
              <a:spcBef>
                <a:spcPts val="300"/>
              </a:spcBef>
              <a:buNone/>
            </a:pPr>
            <a:r>
              <a:rPr lang="fr-FR" sz="1200" b="0" i="0" dirty="0" err="1">
                <a:latin typeface="Segoe UI"/>
                <a:cs typeface="Segoe UI"/>
              </a:rPr>
              <a:t>Rechercher</a:t>
            </a:r>
            <a:r>
              <a:rPr lang="fr-FR" sz="1200" b="0" i="0" dirty="0">
                <a:latin typeface="Segoe UI"/>
                <a:cs typeface="Segoe UI"/>
              </a:rPr>
              <a:t> </a:t>
            </a:r>
            <a:r>
              <a:rPr lang="fr-FR" sz="1200" b="0" i="0" dirty="0" err="1">
                <a:latin typeface="Segoe UI"/>
                <a:cs typeface="Segoe UI"/>
              </a:rPr>
              <a:t>une</a:t>
            </a:r>
            <a:r>
              <a:rPr lang="fr-FR" sz="1200" b="0" i="0" dirty="0">
                <a:latin typeface="Segoe UI"/>
                <a:cs typeface="Segoe UI"/>
              </a:rPr>
              <a:t> conversation par </a:t>
            </a:r>
            <a:r>
              <a:rPr lang="fr-FR" sz="1200" b="0" i="0" dirty="0" err="1">
                <a:latin typeface="Segoe UI"/>
                <a:cs typeface="Segoe UI"/>
              </a:rPr>
              <a:t>messagerie</a:t>
            </a:r>
            <a:r>
              <a:rPr lang="fr-FR" sz="1200" b="0" i="0" dirty="0">
                <a:latin typeface="Segoe UI"/>
                <a:cs typeface="Segoe UI"/>
              </a:rPr>
              <a:t> </a:t>
            </a:r>
            <a:r>
              <a:rPr lang="fr-FR" sz="1200" b="0" i="0" dirty="0" err="1">
                <a:latin typeface="Segoe UI"/>
                <a:cs typeface="Segoe UI"/>
              </a:rPr>
              <a:t>instantanée</a:t>
            </a:r>
            <a:r>
              <a:rPr lang="fr-FR" sz="1200" b="0" i="0" dirty="0">
                <a:latin typeface="Segoe UI"/>
                <a:cs typeface="Segoe UI"/>
              </a:rPr>
              <a:t> </a:t>
            </a:r>
            <a:r>
              <a:rPr lang="fr-FR" sz="1200" b="0" i="0" dirty="0" err="1">
                <a:latin typeface="Segoe UI"/>
                <a:cs typeface="Segoe UI"/>
              </a:rPr>
              <a:t>antérieure</a:t>
            </a:r>
            <a:endParaRPr lang="fr-FR" sz="1200" b="0" i="0" dirty="0">
              <a:latin typeface="Segoe UI"/>
              <a:cs typeface="Segoe UI"/>
            </a:endParaRPr>
          </a:p>
          <a:p>
            <a:pPr algn="l" defTabSz="914400">
              <a:lnSpc>
                <a:spcPct val="125000"/>
              </a:lnSpc>
              <a:spcBef>
                <a:spcPts val="300"/>
              </a:spcBef>
              <a:buNone/>
            </a:pPr>
            <a:r>
              <a:rPr lang="fr-FR" sz="800" b="0" i="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Si </a:t>
            </a:r>
            <a:r>
              <a:rPr lang="fr-FR" sz="800" b="0" i="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vous</a:t>
            </a:r>
            <a:r>
              <a:rPr lang="fr-FR" sz="800" b="0" i="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 </a:t>
            </a:r>
            <a:r>
              <a:rPr lang="fr-FR" sz="800" b="0" i="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utilisez</a:t>
            </a:r>
            <a:r>
              <a:rPr lang="fr-FR" sz="800" b="0" i="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 Outlook et Exchange, Lync </a:t>
            </a:r>
            <a:r>
              <a:rPr lang="fr-FR" sz="800" b="0" i="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enregistre</a:t>
            </a:r>
            <a:r>
              <a:rPr lang="fr-FR" sz="800" b="0" i="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 </a:t>
            </a:r>
            <a:r>
              <a:rPr lang="fr-FR" sz="800" b="0" i="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automatiquement</a:t>
            </a:r>
            <a:r>
              <a:rPr lang="fr-FR" sz="800" b="0" i="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 </a:t>
            </a:r>
            <a:r>
              <a:rPr lang="fr-FR" sz="800" b="0" i="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l’historique</a:t>
            </a:r>
            <a:r>
              <a:rPr lang="fr-FR" sz="800" b="0" i="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 de </a:t>
            </a:r>
            <a:r>
              <a:rPr lang="fr-FR" sz="800" b="0" i="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vos</a:t>
            </a:r>
            <a:r>
              <a:rPr lang="fr-FR" sz="800" b="0" i="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 conversations par </a:t>
            </a:r>
            <a:r>
              <a:rPr lang="fr-FR" sz="800" b="0" i="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messagerie</a:t>
            </a:r>
            <a:r>
              <a:rPr lang="fr-FR" sz="800" b="0" i="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 </a:t>
            </a:r>
            <a:r>
              <a:rPr lang="fr-FR" sz="800" b="0" i="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instantanée</a:t>
            </a:r>
            <a:r>
              <a:rPr lang="fr-FR" sz="800" b="0" i="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. Pour </a:t>
            </a:r>
            <a:r>
              <a:rPr lang="fr-FR" sz="800" b="0" i="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afficher</a:t>
            </a:r>
            <a:r>
              <a:rPr lang="fr-FR" sz="800" b="0" i="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 </a:t>
            </a:r>
            <a:r>
              <a:rPr lang="fr-FR" sz="800" b="0" i="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ou</a:t>
            </a:r>
            <a:r>
              <a:rPr lang="fr-FR" sz="800" b="0" i="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 continuer </a:t>
            </a:r>
            <a:r>
              <a:rPr lang="fr-FR" sz="800" b="0" i="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une</a:t>
            </a:r>
            <a:r>
              <a:rPr lang="fr-FR" sz="800" b="0" i="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 conversation par </a:t>
            </a:r>
            <a:r>
              <a:rPr lang="fr-FR" sz="800" b="0" i="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messagerie</a:t>
            </a:r>
            <a:r>
              <a:rPr lang="fr-FR" sz="800" b="0" i="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 </a:t>
            </a:r>
            <a:r>
              <a:rPr lang="fr-FR" sz="800" b="0" i="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instantanée</a:t>
            </a:r>
            <a:r>
              <a:rPr lang="fr-FR" sz="800" b="0" i="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 </a:t>
            </a:r>
            <a:r>
              <a:rPr lang="fr-FR" sz="800" b="0" i="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antérieure</a:t>
            </a:r>
            <a:r>
              <a:rPr lang="fr-FR" sz="800" b="0" i="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 </a:t>
            </a:r>
            <a:r>
              <a:rPr lang="fr-FR" sz="800" b="0" i="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ou</a:t>
            </a:r>
            <a:r>
              <a:rPr lang="fr-FR" sz="800" b="0" i="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 consulter </a:t>
            </a:r>
            <a:r>
              <a:rPr lang="fr-FR" sz="800" b="0" i="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une</a:t>
            </a:r>
            <a:r>
              <a:rPr lang="fr-FR" sz="800" b="0" i="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 </a:t>
            </a:r>
            <a:r>
              <a:rPr lang="fr-FR" sz="800" b="0" i="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demande</a:t>
            </a:r>
            <a:r>
              <a:rPr lang="fr-FR" sz="800" b="0" i="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 de </a:t>
            </a:r>
            <a:r>
              <a:rPr lang="fr-FR" sz="800" b="0" i="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messagerie</a:t>
            </a:r>
            <a:r>
              <a:rPr lang="fr-FR" sz="800" b="0" i="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 </a:t>
            </a:r>
            <a:r>
              <a:rPr lang="fr-FR" sz="800" b="0" i="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instantanée</a:t>
            </a:r>
            <a:r>
              <a:rPr lang="fr-FR" sz="800" b="0" i="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 </a:t>
            </a:r>
            <a:r>
              <a:rPr lang="fr-FR" sz="800" b="0" i="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que</a:t>
            </a:r>
            <a:r>
              <a:rPr lang="fr-FR" sz="800" b="0" i="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 </a:t>
            </a:r>
            <a:r>
              <a:rPr lang="fr-FR" sz="800" b="0" i="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vous</a:t>
            </a:r>
            <a:r>
              <a:rPr lang="fr-FR" sz="800" b="0" i="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 </a:t>
            </a:r>
            <a:r>
              <a:rPr lang="fr-FR" sz="800" b="0" i="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avez</a:t>
            </a:r>
            <a:r>
              <a:rPr lang="fr-FR" sz="800" b="0" i="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 </a:t>
            </a:r>
            <a:r>
              <a:rPr lang="fr-FR" sz="800" b="0" i="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manquée</a:t>
            </a:r>
            <a:r>
              <a:rPr lang="fr-FR" sz="800" b="0" i="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 : </a:t>
            </a:r>
          </a:p>
          <a:p>
            <a:pPr marL="228600" indent="-228600" algn="l" defTabSz="914400">
              <a:lnSpc>
                <a:spcPct val="125000"/>
              </a:lnSpc>
              <a:spcBef>
                <a:spcPts val="300"/>
              </a:spcBef>
              <a:buFont typeface="Calibri"/>
              <a:buAutoNum type="arabicPeriod"/>
            </a:pPr>
            <a:r>
              <a:rPr lang="fr-FR" sz="800" b="0" i="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En haut de la </a:t>
            </a:r>
            <a:r>
              <a:rPr lang="fr-FR" sz="800" b="0" i="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fenêtre</a:t>
            </a:r>
            <a:r>
              <a:rPr lang="fr-FR" sz="800" b="0" i="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 </a:t>
            </a:r>
            <a:r>
              <a:rPr lang="fr-FR" sz="800" b="0" i="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principale</a:t>
            </a:r>
            <a:r>
              <a:rPr lang="fr-FR" sz="800" b="0" i="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 de Lync, </a:t>
            </a:r>
            <a:r>
              <a:rPr lang="fr-FR" sz="800" b="0" i="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cliquez</a:t>
            </a:r>
            <a:r>
              <a:rPr lang="fr-FR" sz="800" b="0" i="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 </a:t>
            </a:r>
            <a:r>
              <a:rPr lang="fr-FR" sz="800" b="0" i="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sur</a:t>
            </a:r>
            <a:r>
              <a:rPr lang="fr-FR" sz="800" b="0" i="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 </a:t>
            </a:r>
            <a:r>
              <a:rPr lang="fr-FR" sz="800" b="0" i="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l’onglet</a:t>
            </a:r>
            <a:r>
              <a:rPr lang="fr-FR" sz="800" b="0" i="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 </a:t>
            </a:r>
            <a:r>
              <a:rPr lang="fr-FR" sz="800" b="1" i="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Conversations</a:t>
            </a:r>
            <a:r>
              <a:rPr lang="fr-FR" sz="800" b="0" i="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.</a:t>
            </a:r>
          </a:p>
          <a:p>
            <a:pPr marL="228600" indent="-228600" algn="l" defTabSz="914400">
              <a:lnSpc>
                <a:spcPct val="125000"/>
              </a:lnSpc>
              <a:spcBef>
                <a:spcPts val="300"/>
              </a:spcBef>
              <a:buFont typeface="Calibri"/>
              <a:buAutoNum type="arabicPeriod"/>
            </a:pPr>
            <a:r>
              <a:rPr lang="fr-FR" sz="800" b="0" i="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Cliquez</a:t>
            </a:r>
            <a:r>
              <a:rPr lang="fr-FR" sz="800" b="0" i="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 </a:t>
            </a:r>
            <a:r>
              <a:rPr lang="fr-FR" sz="800" b="0" i="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sur</a:t>
            </a:r>
            <a:r>
              <a:rPr lang="fr-FR" sz="800" b="0" i="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 </a:t>
            </a:r>
            <a:r>
              <a:rPr lang="fr-FR" sz="800" b="1" i="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Tous</a:t>
            </a:r>
            <a:r>
              <a:rPr lang="fr-FR" sz="800" b="0" i="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 </a:t>
            </a:r>
            <a:r>
              <a:rPr lang="fr-FR" sz="800" b="0" i="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ou</a:t>
            </a:r>
            <a:r>
              <a:rPr lang="fr-FR" sz="800" b="0" i="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 </a:t>
            </a:r>
            <a:r>
              <a:rPr lang="fr-FR" sz="800" b="1" i="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Manqué</a:t>
            </a:r>
            <a:r>
              <a:rPr lang="fr-FR" sz="800" b="0" i="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, </a:t>
            </a:r>
            <a:r>
              <a:rPr lang="fr-FR" sz="800" b="0" i="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selon</a:t>
            </a:r>
            <a:r>
              <a:rPr lang="fr-FR" sz="800" b="0" i="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 le type de conversation recherché. Si </a:t>
            </a:r>
            <a:r>
              <a:rPr lang="fr-FR" sz="800" b="0" i="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vous</a:t>
            </a:r>
            <a:r>
              <a:rPr lang="fr-FR" sz="800" b="0" i="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 ne </a:t>
            </a:r>
            <a:r>
              <a:rPr lang="fr-FR" sz="800" b="0" i="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voyez</a:t>
            </a:r>
            <a:r>
              <a:rPr lang="fr-FR" sz="800" b="0" i="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 pas la conversation </a:t>
            </a:r>
            <a:r>
              <a:rPr lang="fr-FR" sz="800" b="0" i="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que</a:t>
            </a:r>
            <a:r>
              <a:rPr lang="fr-FR" sz="800" b="0" i="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 </a:t>
            </a:r>
            <a:r>
              <a:rPr lang="fr-FR" sz="800" b="0" i="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vous</a:t>
            </a:r>
            <a:r>
              <a:rPr lang="fr-FR" sz="800" b="0" i="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 </a:t>
            </a:r>
            <a:r>
              <a:rPr lang="fr-FR" sz="800" b="0" i="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recherchez</a:t>
            </a:r>
            <a:r>
              <a:rPr lang="fr-FR" sz="800" b="0" i="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, </a:t>
            </a:r>
            <a:r>
              <a:rPr lang="fr-FR" sz="800" b="0" i="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cliquez</a:t>
            </a:r>
            <a:r>
              <a:rPr lang="fr-FR" sz="800" b="0" i="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 </a:t>
            </a:r>
            <a:r>
              <a:rPr lang="fr-FR" sz="800" b="0" i="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sur</a:t>
            </a:r>
            <a:r>
              <a:rPr lang="fr-FR" sz="800" b="0" i="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 </a:t>
            </a:r>
            <a:r>
              <a:rPr lang="fr-FR" sz="800" b="1" i="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Afficher</a:t>
            </a:r>
            <a:r>
              <a:rPr lang="fr-FR" sz="800" b="1" i="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 plus </a:t>
            </a:r>
            <a:r>
              <a:rPr lang="fr-FR" sz="800" b="1" i="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d’éléments</a:t>
            </a:r>
            <a:r>
              <a:rPr lang="fr-FR" sz="800" b="1" i="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 </a:t>
            </a:r>
            <a:r>
              <a:rPr lang="fr-FR" sz="800" b="1" i="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dans</a:t>
            </a:r>
            <a:r>
              <a:rPr lang="fr-FR" sz="800" b="1" i="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 Outlook</a:t>
            </a:r>
            <a:r>
              <a:rPr lang="fr-FR" sz="800" b="0" i="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 au bas de la </a:t>
            </a:r>
            <a:r>
              <a:rPr lang="fr-FR" sz="800" b="0" i="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liste</a:t>
            </a:r>
            <a:r>
              <a:rPr lang="fr-FR" sz="800" b="0" i="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. </a:t>
            </a:r>
          </a:p>
          <a:p>
            <a:pPr marL="228600" marR="0" indent="-228600" algn="l" defTabSz="914400">
              <a:lnSpc>
                <a:spcPct val="125000"/>
              </a:lnSpc>
              <a:spcBef>
                <a:spcPts val="300"/>
              </a:spcBef>
              <a:buFont typeface="Calibri"/>
              <a:buAutoNum type="arabicPeriod"/>
            </a:pPr>
            <a:r>
              <a:rPr lang="fr-FR" sz="800" b="0" i="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Double-</a:t>
            </a:r>
            <a:r>
              <a:rPr lang="fr-FR" sz="800" b="0" i="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cliquez</a:t>
            </a:r>
            <a:r>
              <a:rPr lang="fr-FR" sz="800" b="0" i="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 </a:t>
            </a:r>
            <a:r>
              <a:rPr lang="fr-FR" sz="800" b="0" i="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sur</a:t>
            </a:r>
            <a:r>
              <a:rPr lang="fr-FR" sz="800" b="0" i="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 la conversation </a:t>
            </a:r>
            <a:r>
              <a:rPr lang="fr-FR" sz="800" b="0" i="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que</a:t>
            </a:r>
            <a:r>
              <a:rPr lang="fr-FR" sz="800" b="0" i="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 </a:t>
            </a:r>
            <a:r>
              <a:rPr lang="fr-FR" sz="800" b="0" i="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vous</a:t>
            </a:r>
            <a:r>
              <a:rPr lang="fr-FR" sz="800" b="0" i="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 </a:t>
            </a:r>
            <a:r>
              <a:rPr lang="fr-FR" sz="800" b="0" i="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voulez</a:t>
            </a:r>
            <a:r>
              <a:rPr lang="fr-FR" sz="800" b="0" i="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 </a:t>
            </a:r>
            <a:r>
              <a:rPr lang="fr-FR" sz="800" b="0" i="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afficher</a:t>
            </a:r>
            <a:r>
              <a:rPr lang="fr-FR" sz="800" b="0" i="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 </a:t>
            </a:r>
            <a:r>
              <a:rPr lang="fr-FR" sz="800" b="0" i="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ou</a:t>
            </a:r>
            <a:r>
              <a:rPr lang="fr-FR" sz="800" b="0" i="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 </a:t>
            </a:r>
            <a:r>
              <a:rPr lang="fr-FR" sz="800" b="0" i="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reprendre</a:t>
            </a:r>
            <a:r>
              <a:rPr lang="fr-FR" sz="800" b="0" i="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.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4724400" y="1767498"/>
            <a:ext cx="4114800" cy="8233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defTabSz="914400">
              <a:lnSpc>
                <a:spcPct val="125000"/>
              </a:lnSpc>
              <a:spcBef>
                <a:spcPts val="300"/>
              </a:spcBef>
              <a:buNone/>
            </a:pPr>
            <a:r>
              <a:rPr lang="fr-FR" sz="1200" b="0" i="0" dirty="0" err="1">
                <a:latin typeface="Segoe UI"/>
                <a:cs typeface="Segoe UI"/>
              </a:rPr>
              <a:t>Basculer</a:t>
            </a:r>
            <a:r>
              <a:rPr lang="fr-FR" sz="1200" b="0" i="0" dirty="0">
                <a:latin typeface="Segoe UI"/>
                <a:cs typeface="Segoe UI"/>
              </a:rPr>
              <a:t> entre </a:t>
            </a:r>
            <a:r>
              <a:rPr lang="fr-FR" sz="1200" b="0" i="0" dirty="0" err="1">
                <a:latin typeface="Segoe UI"/>
                <a:cs typeface="Segoe UI"/>
              </a:rPr>
              <a:t>plusieurs</a:t>
            </a:r>
            <a:r>
              <a:rPr lang="fr-FR" sz="1200" b="0" i="0" dirty="0">
                <a:latin typeface="Segoe UI"/>
                <a:cs typeface="Segoe UI"/>
              </a:rPr>
              <a:t> conversations par </a:t>
            </a:r>
            <a:r>
              <a:rPr lang="fr-FR" sz="1200" b="0" i="0" dirty="0" err="1">
                <a:latin typeface="Segoe UI"/>
                <a:cs typeface="Segoe UI"/>
              </a:rPr>
              <a:t>onglets</a:t>
            </a:r>
            <a:endParaRPr lang="fr-FR" sz="1200" b="0" i="0" dirty="0">
              <a:latin typeface="Segoe UI"/>
              <a:cs typeface="Segoe UI"/>
            </a:endParaRPr>
          </a:p>
          <a:p>
            <a:pPr algn="l" defTabSz="914400">
              <a:lnSpc>
                <a:spcPct val="125000"/>
              </a:lnSpc>
              <a:spcBef>
                <a:spcPts val="300"/>
              </a:spcBef>
              <a:buNone/>
            </a:pPr>
            <a:r>
              <a:rPr lang="fr-FR" sz="800" b="0" i="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Si </a:t>
            </a:r>
            <a:r>
              <a:rPr lang="fr-FR" sz="800" b="0" i="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vous</a:t>
            </a:r>
            <a:r>
              <a:rPr lang="fr-FR" sz="800" b="0" i="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 </a:t>
            </a:r>
            <a:r>
              <a:rPr lang="fr-FR" sz="800" b="0" i="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avez</a:t>
            </a:r>
            <a:r>
              <a:rPr lang="fr-FR" sz="800" b="0" i="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 </a:t>
            </a:r>
            <a:r>
              <a:rPr lang="fr-FR" sz="800" b="0" i="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plusieurs</a:t>
            </a:r>
            <a:r>
              <a:rPr lang="fr-FR" sz="800" b="0" i="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 conversations </a:t>
            </a:r>
            <a:r>
              <a:rPr lang="fr-FR" sz="800" b="0" i="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ou</a:t>
            </a:r>
            <a:r>
              <a:rPr lang="fr-FR" sz="800" b="0" i="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 </a:t>
            </a:r>
            <a:r>
              <a:rPr lang="fr-FR" sz="800" b="0" i="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réunions</a:t>
            </a:r>
            <a:r>
              <a:rPr lang="fr-FR" sz="800" b="0" i="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 </a:t>
            </a:r>
            <a:r>
              <a:rPr lang="fr-FR" sz="800" b="0" i="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simultanément</a:t>
            </a:r>
            <a:r>
              <a:rPr lang="fr-FR" sz="800" b="0" i="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, Lync les </a:t>
            </a:r>
            <a:r>
              <a:rPr lang="fr-FR" sz="800" b="0" i="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affiche</a:t>
            </a:r>
            <a:r>
              <a:rPr lang="fr-FR" sz="800" b="0" i="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 </a:t>
            </a:r>
            <a:r>
              <a:rPr lang="fr-FR" sz="800" b="0" i="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toutes</a:t>
            </a:r>
            <a:r>
              <a:rPr lang="fr-FR" sz="800" b="0" i="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 au </a:t>
            </a:r>
            <a:r>
              <a:rPr lang="fr-FR" sz="800" b="0" i="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même</a:t>
            </a:r>
            <a:r>
              <a:rPr lang="fr-FR" sz="800" b="0" i="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 emplacement pour </a:t>
            </a:r>
            <a:r>
              <a:rPr lang="fr-FR" sz="800" b="0" i="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vous</a:t>
            </a:r>
            <a:r>
              <a:rPr lang="fr-FR" sz="800" b="0" i="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 </a:t>
            </a:r>
            <a:r>
              <a:rPr lang="fr-FR" sz="800" b="0" i="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permettre</a:t>
            </a:r>
            <a:r>
              <a:rPr lang="fr-FR" sz="800" b="0" i="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 de </a:t>
            </a:r>
            <a:r>
              <a:rPr lang="fr-FR" sz="800" b="0" i="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basculer</a:t>
            </a:r>
            <a:r>
              <a:rPr lang="fr-FR" sz="800" b="0" i="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 entre </a:t>
            </a:r>
            <a:r>
              <a:rPr lang="fr-FR" sz="800" b="0" i="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elles</a:t>
            </a:r>
            <a:r>
              <a:rPr lang="fr-FR" sz="800" b="0" i="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.  </a:t>
            </a:r>
            <a:r>
              <a:rPr lang="fr-FR" sz="800" b="0" i="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Cliquez</a:t>
            </a:r>
            <a:r>
              <a:rPr lang="fr-FR" sz="800" b="0" i="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 </a:t>
            </a:r>
            <a:r>
              <a:rPr lang="fr-FR" sz="800" b="0" i="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sur</a:t>
            </a:r>
            <a:r>
              <a:rPr lang="fr-FR" sz="800" b="0" i="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 </a:t>
            </a:r>
            <a:r>
              <a:rPr lang="fr-FR" sz="800" b="0" i="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n’importe</a:t>
            </a:r>
            <a:r>
              <a:rPr lang="fr-FR" sz="800" b="0" i="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 </a:t>
            </a:r>
            <a:r>
              <a:rPr lang="fr-FR" sz="800" b="0" i="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quel</a:t>
            </a:r>
            <a:r>
              <a:rPr lang="fr-FR" sz="800" b="0" i="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 </a:t>
            </a:r>
            <a:r>
              <a:rPr lang="fr-FR" sz="800" b="0" i="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onglet</a:t>
            </a:r>
            <a:r>
              <a:rPr lang="fr-FR" sz="800" b="0" i="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 pour </a:t>
            </a:r>
            <a:r>
              <a:rPr lang="fr-FR" sz="800" b="0" i="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afficher</a:t>
            </a:r>
            <a:r>
              <a:rPr lang="fr-FR" sz="800" b="0" i="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 </a:t>
            </a:r>
            <a:r>
              <a:rPr lang="fr-FR" sz="800" b="0" i="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cette</a:t>
            </a:r>
            <a:r>
              <a:rPr lang="fr-FR" sz="800" b="0" i="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 </a:t>
            </a:r>
            <a:r>
              <a:rPr lang="fr-FR" sz="800" b="0" i="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activité</a:t>
            </a:r>
            <a:r>
              <a:rPr lang="fr-FR" sz="800" b="0" i="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 au premier plan.</a:t>
            </a:r>
          </a:p>
        </p:txBody>
      </p:sp>
      <p:sp>
        <p:nvSpPr>
          <p:cNvPr id="29" name="Rectangle 28" descr="&quot;&quot;"/>
          <p:cNvSpPr/>
          <p:nvPr/>
        </p:nvSpPr>
        <p:spPr>
          <a:xfrm>
            <a:off x="1222096" y="5130992"/>
            <a:ext cx="367678" cy="367916"/>
          </a:xfrm>
          <a:prstGeom prst="rect">
            <a:avLst/>
          </a:prstGeom>
          <a:noFill/>
          <a:ln>
            <a:solidFill>
              <a:srgbClr val="FF009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4" name="Rectangle 23"/>
          <p:cNvSpPr/>
          <p:nvPr/>
        </p:nvSpPr>
        <p:spPr>
          <a:xfrm>
            <a:off x="246565" y="224768"/>
            <a:ext cx="4191000" cy="25391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defTabSz="914400">
              <a:buNone/>
            </a:pPr>
            <a:r>
              <a:rPr lang="fr-FR" sz="1400" b="0" i="0" dirty="0" err="1">
                <a:latin typeface="Segoe UI"/>
                <a:cs typeface="Segoe UI"/>
              </a:rPr>
              <a:t>Créer</a:t>
            </a:r>
            <a:r>
              <a:rPr lang="fr-FR" sz="1400" b="0" i="0" dirty="0">
                <a:latin typeface="Segoe UI"/>
                <a:cs typeface="Segoe UI"/>
              </a:rPr>
              <a:t> un </a:t>
            </a:r>
            <a:r>
              <a:rPr lang="fr-FR" sz="1400" b="0" i="0" dirty="0" err="1">
                <a:latin typeface="Segoe UI"/>
                <a:cs typeface="Segoe UI"/>
              </a:rPr>
              <a:t>groupe</a:t>
            </a:r>
            <a:endParaRPr lang="fr-FR" sz="1400" b="0" i="0" dirty="0">
              <a:latin typeface="Segoe UI"/>
              <a:cs typeface="Segoe UI"/>
            </a:endParaRPr>
          </a:p>
          <a:p>
            <a:pPr algn="l" defTabSz="914400">
              <a:lnSpc>
                <a:spcPct val="125000"/>
              </a:lnSpc>
              <a:spcBef>
                <a:spcPts val="300"/>
              </a:spcBef>
              <a:buNone/>
            </a:pPr>
            <a:r>
              <a:rPr lang="fr-FR" sz="900" b="0" i="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Vous</a:t>
            </a:r>
            <a:r>
              <a:rPr lang="fr-FR" sz="900" b="0" i="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 </a:t>
            </a:r>
            <a:r>
              <a:rPr lang="fr-FR" sz="900" b="0" i="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pouvez</a:t>
            </a:r>
            <a:r>
              <a:rPr lang="fr-FR" sz="900" b="0" i="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 </a:t>
            </a:r>
            <a:r>
              <a:rPr lang="fr-FR" sz="900" b="0" i="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définir</a:t>
            </a:r>
            <a:r>
              <a:rPr lang="fr-FR" sz="900" b="0" i="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 un </a:t>
            </a:r>
            <a:r>
              <a:rPr lang="fr-FR" sz="900" b="0" i="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groupe</a:t>
            </a:r>
            <a:r>
              <a:rPr lang="fr-FR" sz="900" b="0" i="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 pour </a:t>
            </a:r>
            <a:r>
              <a:rPr lang="fr-FR" sz="900" b="0" i="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chaque</a:t>
            </a:r>
            <a:r>
              <a:rPr lang="fr-FR" sz="900" b="0" i="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 </a:t>
            </a:r>
            <a:r>
              <a:rPr lang="fr-FR" sz="900" b="0" i="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équipe</a:t>
            </a:r>
            <a:r>
              <a:rPr lang="fr-FR" sz="900" b="0" i="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 avec </a:t>
            </a:r>
            <a:r>
              <a:rPr lang="fr-FR" sz="900" b="0" i="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laquelle</a:t>
            </a:r>
            <a:r>
              <a:rPr lang="fr-FR" sz="900" b="0" i="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 </a:t>
            </a:r>
            <a:r>
              <a:rPr lang="fr-FR" sz="900" b="0" i="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vous</a:t>
            </a:r>
            <a:r>
              <a:rPr lang="fr-FR" sz="900" b="0" i="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 </a:t>
            </a:r>
            <a:r>
              <a:rPr lang="fr-FR" sz="900" b="0" i="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collaborez</a:t>
            </a:r>
            <a:r>
              <a:rPr lang="fr-FR" sz="900" b="0" i="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 </a:t>
            </a:r>
            <a:r>
              <a:rPr lang="fr-FR" sz="900" b="0" i="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afin</a:t>
            </a:r>
            <a:r>
              <a:rPr lang="fr-FR" sz="900" b="0" i="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 </a:t>
            </a:r>
            <a:r>
              <a:rPr lang="fr-FR" sz="900" b="0" i="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d’identifier</a:t>
            </a:r>
            <a:r>
              <a:rPr lang="fr-FR" sz="900" b="0" i="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 </a:t>
            </a:r>
            <a:r>
              <a:rPr lang="fr-FR" sz="900" b="0" i="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rapidement</a:t>
            </a:r>
            <a:r>
              <a:rPr lang="fr-FR" sz="900" b="0" i="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 les </a:t>
            </a:r>
            <a:r>
              <a:rPr lang="fr-FR" sz="900" b="0" i="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personnes</a:t>
            </a:r>
            <a:r>
              <a:rPr lang="fr-FR" sz="900" b="0" i="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 </a:t>
            </a:r>
            <a:r>
              <a:rPr lang="fr-FR" sz="900" b="0" i="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disponibles</a:t>
            </a:r>
            <a:r>
              <a:rPr lang="fr-FR" sz="900" b="0" i="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 à tout moment </a:t>
            </a:r>
            <a:r>
              <a:rPr lang="fr-FR" sz="900" b="0" i="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ou</a:t>
            </a:r>
            <a:r>
              <a:rPr lang="fr-FR" sz="900" b="0" i="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 </a:t>
            </a:r>
            <a:r>
              <a:rPr lang="fr-FR" sz="900" b="0" i="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communiquer</a:t>
            </a:r>
            <a:r>
              <a:rPr lang="fr-FR" sz="900" b="0" i="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 avec </a:t>
            </a:r>
            <a:r>
              <a:rPr lang="fr-FR" sz="900" b="0" i="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toute</a:t>
            </a:r>
            <a:r>
              <a:rPr lang="fr-FR" sz="900" b="0" i="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 </a:t>
            </a:r>
            <a:r>
              <a:rPr lang="fr-FR" sz="900" b="0" i="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l’équipe</a:t>
            </a:r>
            <a:r>
              <a:rPr lang="fr-FR" sz="900" b="0" i="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 </a:t>
            </a:r>
            <a:r>
              <a:rPr lang="fr-FR" sz="900" b="0" i="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simultanément</a:t>
            </a:r>
            <a:r>
              <a:rPr lang="fr-FR" sz="900" b="0" i="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. Pour </a:t>
            </a:r>
            <a:r>
              <a:rPr lang="fr-FR" sz="900" b="0" i="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créer</a:t>
            </a:r>
            <a:r>
              <a:rPr lang="fr-FR" sz="900" b="0" i="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 un </a:t>
            </a:r>
            <a:r>
              <a:rPr lang="fr-FR" sz="900" b="0" i="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groupe</a:t>
            </a:r>
            <a:r>
              <a:rPr lang="fr-FR" sz="900" b="0" i="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 : </a:t>
            </a:r>
          </a:p>
          <a:p>
            <a:pPr marL="228600" indent="-228600" algn="l" defTabSz="914400">
              <a:lnSpc>
                <a:spcPct val="125000"/>
              </a:lnSpc>
              <a:spcBef>
                <a:spcPts val="300"/>
              </a:spcBef>
              <a:buFont typeface="Calibri"/>
              <a:buAutoNum type="arabicPeriod"/>
            </a:pPr>
            <a:r>
              <a:rPr lang="fr-FR" sz="900" b="0" i="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Dans</a:t>
            </a:r>
            <a:r>
              <a:rPr lang="fr-FR" sz="900" b="0" i="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 la </a:t>
            </a:r>
            <a:r>
              <a:rPr lang="fr-FR" sz="900" b="0" i="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fenêtre</a:t>
            </a:r>
            <a:r>
              <a:rPr lang="fr-FR" sz="900" b="0" i="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 </a:t>
            </a:r>
            <a:r>
              <a:rPr lang="fr-FR" sz="900" b="0" i="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principale</a:t>
            </a:r>
            <a:r>
              <a:rPr lang="fr-FR" sz="900" b="0" i="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 </a:t>
            </a:r>
            <a:r>
              <a:rPr lang="fr-FR" sz="900" b="0" i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                                                                                                   de </a:t>
            </a:r>
            <a:r>
              <a:rPr lang="fr-FR" sz="900" b="0" i="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Lync, </a:t>
            </a:r>
            <a:r>
              <a:rPr lang="fr-FR" sz="900" b="0" i="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cliquez</a:t>
            </a:r>
            <a:r>
              <a:rPr lang="fr-FR" sz="900" b="0" i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 </a:t>
            </a:r>
            <a:r>
              <a:rPr lang="fr-FR" sz="900" b="0" i="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sur</a:t>
            </a:r>
            <a:r>
              <a:rPr lang="fr-FR" sz="900" b="0" i="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 le </a:t>
            </a:r>
            <a:r>
              <a:rPr lang="fr-FR" sz="900" b="0" i="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bouton</a:t>
            </a:r>
            <a:r>
              <a:rPr lang="fr-FR" sz="900" b="0" i="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 </a:t>
            </a:r>
            <a:r>
              <a:rPr lang="fr-FR" sz="900" b="0" i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                                                                               </a:t>
            </a:r>
            <a:r>
              <a:rPr lang="fr-FR" sz="900" b="1" i="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Ajouter</a:t>
            </a:r>
            <a:r>
              <a:rPr lang="fr-FR" sz="900" b="1" i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 </a:t>
            </a:r>
            <a:r>
              <a:rPr lang="fr-FR" sz="900" b="1" i="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un </a:t>
            </a:r>
            <a:r>
              <a:rPr lang="fr-FR" sz="900" b="1" i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contact</a:t>
            </a:r>
            <a:r>
              <a:rPr lang="fr-FR" sz="900" b="0" i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.</a:t>
            </a:r>
            <a:endParaRPr lang="fr-FR" sz="900" b="0" i="0" dirty="0">
              <a:solidFill>
                <a:schemeClr val="tx1">
                  <a:lumMod val="65000"/>
                  <a:lumOff val="35000"/>
                </a:schemeClr>
              </a:solidFill>
              <a:latin typeface="Segoe UI"/>
              <a:cs typeface="Segoe UI"/>
            </a:endParaRPr>
          </a:p>
          <a:p>
            <a:pPr marL="228600" indent="-228600" algn="l" defTabSz="914400">
              <a:lnSpc>
                <a:spcPct val="125000"/>
              </a:lnSpc>
              <a:spcBef>
                <a:spcPts val="300"/>
              </a:spcBef>
              <a:buFont typeface="Calibri"/>
              <a:buAutoNum type="arabicPeriod"/>
            </a:pPr>
            <a:r>
              <a:rPr lang="fr-FR" sz="900" b="0" i="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Dans</a:t>
            </a:r>
            <a:r>
              <a:rPr lang="fr-FR" sz="900" b="0" i="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 le menu </a:t>
            </a:r>
            <a:r>
              <a:rPr lang="fr-FR" sz="900" b="0" i="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déroulant</a:t>
            </a:r>
            <a:r>
              <a:rPr lang="fr-FR" sz="900" b="0" i="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, </a:t>
            </a:r>
            <a:br>
              <a:rPr lang="fr-FR" sz="900" b="0" i="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</a:br>
            <a:r>
              <a:rPr lang="fr-FR" sz="900" b="0" i="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sélectionnez</a:t>
            </a:r>
            <a:r>
              <a:rPr lang="fr-FR" sz="900" b="0" i="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 </a:t>
            </a:r>
            <a:r>
              <a:rPr lang="fr-FR" sz="900" b="1" i="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Créer</a:t>
            </a:r>
            <a:r>
              <a:rPr lang="fr-FR" sz="900" b="1" i="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 un </a:t>
            </a:r>
            <a:r>
              <a:rPr lang="fr-FR" sz="900" b="1" i="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groupe</a:t>
            </a:r>
            <a:r>
              <a:rPr lang="fr-FR" sz="900" b="1" i="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.</a:t>
            </a:r>
            <a:r>
              <a:rPr lang="fr-FR" sz="900" b="0" i="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 </a:t>
            </a:r>
          </a:p>
          <a:p>
            <a:pPr marL="228600" indent="-228600" algn="l" defTabSz="914400">
              <a:lnSpc>
                <a:spcPct val="125000"/>
              </a:lnSpc>
              <a:spcBef>
                <a:spcPts val="300"/>
              </a:spcBef>
              <a:buFont typeface="Calibri"/>
              <a:buAutoNum type="arabicPeriod"/>
            </a:pPr>
            <a:r>
              <a:rPr lang="fr-FR" sz="900" b="0" i="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Dans</a:t>
            </a:r>
            <a:r>
              <a:rPr lang="fr-FR" sz="900" b="0" i="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 </a:t>
            </a:r>
            <a:r>
              <a:rPr lang="fr-FR" sz="900" b="0" i="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l’espace</a:t>
            </a:r>
            <a:r>
              <a:rPr lang="fr-FR" sz="900" b="0" i="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 qui </a:t>
            </a:r>
            <a:r>
              <a:rPr lang="fr-FR" sz="900" b="0" i="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s’ouvre</a:t>
            </a:r>
            <a:r>
              <a:rPr lang="fr-FR" sz="900" b="0" i="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 </a:t>
            </a:r>
            <a:br>
              <a:rPr lang="fr-FR" sz="900" b="0" i="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</a:br>
            <a:r>
              <a:rPr lang="fr-FR" sz="900" b="0" i="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en bas de la </a:t>
            </a:r>
            <a:r>
              <a:rPr lang="fr-FR" sz="900" b="0" i="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fenêtre</a:t>
            </a:r>
            <a:r>
              <a:rPr lang="fr-FR" sz="900" b="0" i="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, </a:t>
            </a:r>
            <a:r>
              <a:rPr lang="fr-FR" sz="900" b="0" i="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remplacez</a:t>
            </a:r>
            <a:r>
              <a:rPr lang="fr-FR" sz="900" b="0" i="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 </a:t>
            </a:r>
            <a:r>
              <a:rPr lang="fr-FR" sz="900" b="1" i="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Nouveau </a:t>
            </a:r>
            <a:r>
              <a:rPr lang="fr-FR" sz="900" b="1" i="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groupe</a:t>
            </a:r>
            <a:r>
              <a:rPr lang="fr-FR" sz="900" b="0" i="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 par le nom de </a:t>
            </a:r>
            <a:r>
              <a:rPr lang="fr-FR" sz="900" b="0" i="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votre</a:t>
            </a:r>
            <a:r>
              <a:rPr lang="fr-FR" sz="900" b="0" i="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 </a:t>
            </a:r>
            <a:r>
              <a:rPr lang="fr-FR" sz="900" b="0" i="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groupe</a:t>
            </a:r>
            <a:r>
              <a:rPr lang="fr-FR" sz="900" b="0" i="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Segoe UI"/>
              </a:rPr>
              <a:t>.</a:t>
            </a:r>
          </a:p>
        </p:txBody>
      </p:sp>
      <p:pic>
        <p:nvPicPr>
          <p:cNvPr id="28" name="Picture 27" descr="&quot;&quot;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98141" y="1613349"/>
            <a:ext cx="228632" cy="238158"/>
          </a:xfrm>
          <a:prstGeom prst="rect">
            <a:avLst/>
          </a:prstGeom>
        </p:spPr>
      </p:pic>
      <p:pic>
        <p:nvPicPr>
          <p:cNvPr id="3" name="Picture 2" descr="Capture d’écran du menu avec l’option Créer un groupe sélectionnée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1819"/>
          <a:stretch/>
        </p:blipFill>
        <p:spPr>
          <a:xfrm>
            <a:off x="2200173" y="1137358"/>
            <a:ext cx="2219427" cy="843842"/>
          </a:xfrm>
          <a:prstGeom prst="rect">
            <a:avLst/>
          </a:prstGeom>
        </p:spPr>
      </p:pic>
      <p:pic>
        <p:nvPicPr>
          <p:cNvPr id="33" name="Picture 32" descr="Capture d’écran de la partie inférieure de la fenêtre principale de Lync avec le texte Nouveau groupe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2075"/>
          <a:stretch/>
        </p:blipFill>
        <p:spPr>
          <a:xfrm>
            <a:off x="1528481" y="2592631"/>
            <a:ext cx="2334188" cy="531569"/>
          </a:xfrm>
          <a:prstGeom prst="rect">
            <a:avLst/>
          </a:prstGeom>
        </p:spPr>
      </p:pic>
      <p:sp>
        <p:nvSpPr>
          <p:cNvPr id="34" name="Rectangle 33" descr="&quot;&quot;"/>
          <p:cNvSpPr/>
          <p:nvPr/>
        </p:nvSpPr>
        <p:spPr>
          <a:xfrm>
            <a:off x="1752600" y="2587729"/>
            <a:ext cx="914400" cy="270687"/>
          </a:xfrm>
          <a:prstGeom prst="rect">
            <a:avLst/>
          </a:prstGeom>
          <a:noFill/>
          <a:ln>
            <a:solidFill>
              <a:srgbClr val="FF009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35" name="Rectangle 34" descr="&quot;&quot;"/>
          <p:cNvSpPr/>
          <p:nvPr/>
        </p:nvSpPr>
        <p:spPr>
          <a:xfrm>
            <a:off x="2208545" y="1547093"/>
            <a:ext cx="1385760" cy="215652"/>
          </a:xfrm>
          <a:prstGeom prst="rect">
            <a:avLst/>
          </a:prstGeom>
          <a:noFill/>
          <a:ln>
            <a:solidFill>
              <a:srgbClr val="FF009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pic>
        <p:nvPicPr>
          <p:cNvPr id="2050" name="Picture 2" descr="Capture d’écran de la fenêtre de conversation montrant trois conversations par onglets 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2148" b="55822"/>
          <a:stretch/>
        </p:blipFill>
        <p:spPr bwMode="auto">
          <a:xfrm>
            <a:off x="4833936" y="2638810"/>
            <a:ext cx="3900489" cy="18094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apture d’écran des icônes situées en bas de la fenêtre de conversation Lync 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10344" y="1343025"/>
            <a:ext cx="2314575" cy="409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21" descr="&quot;&quot;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455021" y="5690449"/>
            <a:ext cx="314286" cy="2571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1118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>
          <a:solidFill>
            <a:srgbClr val="FF0097"/>
          </a:solidFill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APArbitraryFile" ma:contentTypeID="0x01010069924D1ECC420D47A2456556BC94F7370201008F1C6E30AEB54E4D88D93ABFCCC9DE5C" ma:contentTypeVersion="55" ma:contentTypeDescription="Create a new document." ma:contentTypeScope="" ma:versionID="15831c23558621f0620ae3b28806acc8">
  <xsd:schema xmlns:xsd="http://www.w3.org/2001/XMLSchema" xmlns:xs="http://www.w3.org/2001/XMLSchema" xmlns:p="http://schemas.microsoft.com/office/2006/metadata/properties" xmlns:ns2="6d93d202-47fc-4405-873a-cab67cc5f1b2" xmlns:ns3="bf6b0f3f-ed6c-454b-b2d4-52635cea7979" targetNamespace="http://schemas.microsoft.com/office/2006/metadata/properties" ma:root="true" ma:fieldsID="bff909271f2a66d1fc5aed4a4bc53784" ns2:_="" ns3:_="">
    <xsd:import namespace="6d93d202-47fc-4405-873a-cab67cc5f1b2"/>
    <xsd:import namespace="bf6b0f3f-ed6c-454b-b2d4-52635cea7979"/>
    <xsd:element name="properties">
      <xsd:complexType>
        <xsd:sequence>
          <xsd:element name="documentManagement">
            <xsd:complexType>
              <xsd:all>
                <xsd:element ref="ns2:Size"/>
                <xsd:element ref="ns2:AcquiredFrom" minOccurs="0"/>
                <xsd:element ref="ns2:UACurrentWords" minOccurs="0"/>
                <xsd:element ref="ns2:ApplicationCode" minOccurs="0"/>
                <xsd:element ref="ns2:ApplicationId" minOccurs="0"/>
                <xsd:element ref="ns2:Applications" minOccurs="0"/>
                <xsd:element ref="ns2:ApprovalLog" minOccurs="0"/>
                <xsd:element ref="ns2:ApprovalStatus" minOccurs="0"/>
                <xsd:element ref="ns2:FeedAppVer" minOccurs="0"/>
                <xsd:element ref="ns2:AssetStart" minOccurs="0"/>
                <xsd:element ref="ns2:AssetExpire" minOccurs="0"/>
                <xsd:element ref="ns2:AssetId" minOccurs="0"/>
                <xsd:element ref="ns2:IsSearchable" minOccurs="0"/>
                <xsd:element ref="ns2:AssetType" minOccurs="0"/>
                <xsd:element ref="ns2:APAuthor" minOccurs="0"/>
                <xsd:element ref="ns2:AuthorGroup" minOccurs="0"/>
                <xsd:element ref="ns2:AverageRating" minOccurs="0"/>
                <xsd:element ref="ns2:BlockPublish" minOccurs="0"/>
                <xsd:element ref="ns2:BugNumber" minOccurs="0"/>
                <xsd:element ref="ns2:CampaignTagsTaxHTField0" minOccurs="0"/>
                <xsd:element ref="ns2:CategoryTagsTaxHTField0" minOccurs="0"/>
                <xsd:element ref="ns2:ClipArtFilename" minOccurs="0"/>
                <xsd:element ref="ns2:ContentItem" minOccurs="0"/>
                <xsd:element ref="ns2:CrawlForDependencies" minOccurs="0"/>
                <xsd:element ref="ns2:CSXHash" minOccurs="0"/>
                <xsd:element ref="ns2:CSXSubmissionMarket" minOccurs="0"/>
                <xsd:element ref="ns2:CSXUpdate" minOccurs="0"/>
                <xsd:element ref="ns2:IntlLangReviewDate" minOccurs="0"/>
                <xsd:element ref="ns2:IsDeleted" minOccurs="0"/>
                <xsd:element ref="ns2:APDescription" minOccurs="0"/>
                <xsd:element ref="ns2:DirectSourceMarket" minOccurs="0"/>
                <xsd:element ref="ns2:Downloads" minOccurs="0"/>
                <xsd:element ref="ns2:DSATActionTaken" minOccurs="0"/>
                <xsd:element ref="ns2:APEditor" minOccurs="0"/>
                <xsd:element ref="ns2:EditorialStatus" minOccurs="0"/>
                <xsd:element ref="ns2:EditorialTags" minOccurs="0"/>
                <xsd:element ref="ns2:FeatureTagsTaxHTField0" minOccurs="0"/>
                <xsd:element ref="ns2:FriendlyTitle" minOccurs="0"/>
                <xsd:element ref="ns2:HandoffToMSDN" minOccurs="0"/>
                <xsd:element ref="ns2:HiddenCategoryTagsTaxHTField0" minOccurs="0"/>
                <xsd:element ref="ns2:InProjectListLookup" minOccurs="0"/>
                <xsd:element ref="ns2:InternalTagsTaxHTField0" minOccurs="0"/>
                <xsd:element ref="ns2:IntlLangReview" minOccurs="0"/>
                <xsd:element ref="ns2:IntlLangReviewer" minOccurs="0"/>
                <xsd:element ref="ns2:MarketSpecific" minOccurs="0"/>
                <xsd:element ref="ns2:LastCompleteVersionLookup" minOccurs="0"/>
                <xsd:element ref="ns2:LastHandOff" minOccurs="0"/>
                <xsd:element ref="ns2:LastModifiedDateTime" minOccurs="0"/>
                <xsd:element ref="ns2:LastPreviewErrorLookup" minOccurs="0"/>
                <xsd:element ref="ns2:LastPreviewResultLookup" minOccurs="0"/>
                <xsd:element ref="ns2:LastPreviewAttemptDateLookup" minOccurs="0"/>
                <xsd:element ref="ns2:LastPreviewedByLookup" minOccurs="0"/>
                <xsd:element ref="ns2:LastPreviewTimeLookup" minOccurs="0"/>
                <xsd:element ref="ns2:LastPreviewVersionLookup" minOccurs="0"/>
                <xsd:element ref="ns2:LastPublishErrorLookup" minOccurs="0"/>
                <xsd:element ref="ns2:LastPublishResultLookup" minOccurs="0"/>
                <xsd:element ref="ns2:LastPublishAttemptDateLookup" minOccurs="0"/>
                <xsd:element ref="ns2:LastPublishedByLookup" minOccurs="0"/>
                <xsd:element ref="ns2:LastPublishTimeLookup" minOccurs="0"/>
                <xsd:element ref="ns2:LastPublishVersionLookup" minOccurs="0"/>
                <xsd:element ref="ns2:LegacyData" minOccurs="0"/>
                <xsd:element ref="ns2:LocComments" minOccurs="0"/>
                <xsd:element ref="ns2:LocLastLocAttemptVersionLookup" minOccurs="0"/>
                <xsd:element ref="ns2:LocLastLocAttemptVersionTypeLookup" minOccurs="0"/>
                <xsd:element ref="ns2:LocManualTestRequired" minOccurs="0"/>
                <xsd:element ref="ns2:LocMarketGroupTiers2" minOccurs="0"/>
                <xsd:element ref="ns2:LocNewPublishedVersionLookup" minOccurs="0"/>
                <xsd:element ref="ns2:LocOverallHandbackStatusLookup" minOccurs="0"/>
                <xsd:element ref="ns2:LocOverallLocStatusLookup" minOccurs="0"/>
                <xsd:element ref="ns2:LocOverallPreviewStatusLookup" minOccurs="0"/>
                <xsd:element ref="ns2:LocOverallPublishStatusLookup" minOccurs="0"/>
                <xsd:element ref="ns2:IntlLocPriority" minOccurs="0"/>
                <xsd:element ref="ns2:LocProcessedForHandoffsLookup" minOccurs="0"/>
                <xsd:element ref="ns2:LocProcessedForMarketsLookup" minOccurs="0"/>
                <xsd:element ref="ns2:LocPublishedDependentAssetsLookup" minOccurs="0"/>
                <xsd:element ref="ns2:LocPublishedLinkedAssetsLookup" minOccurs="0"/>
                <xsd:element ref="ns2:LocRecommendedHandoff" minOccurs="0"/>
                <xsd:element ref="ns2:LocalizationTagsTaxHTField0" minOccurs="0"/>
                <xsd:element ref="ns2:MachineTranslated" minOccurs="0"/>
                <xsd:element ref="ns2:Manager" minOccurs="0"/>
                <xsd:element ref="ns2:Markets" minOccurs="0"/>
                <xsd:element ref="ns2:Milestone" minOccurs="0"/>
                <xsd:element ref="ns2:NumericId" minOccurs="0"/>
                <xsd:element ref="ns2:NumOfRatingsLookup" minOccurs="0"/>
                <xsd:element ref="ns2:OOCacheId" minOccurs="0"/>
                <xsd:element ref="ns2:OriginAsset" minOccurs="0"/>
                <xsd:element ref="ns2:OriginalRelease" minOccurs="0"/>
                <xsd:element ref="ns2:OriginalSourceMarket" minOccurs="0"/>
                <xsd:element ref="ns2:OutputCachingOn" minOccurs="0"/>
                <xsd:element ref="ns2:ParentAssetId" minOccurs="0"/>
                <xsd:element ref="ns2:PlannedPubDate" minOccurs="0"/>
                <xsd:element ref="ns2:PolicheckWords" minOccurs="0"/>
                <xsd:element ref="ns2:AppVerPrimary" minOccurs="0"/>
                <xsd:element ref="ns2:BusinessGroup" minOccurs="0"/>
                <xsd:element ref="ns2:UAProjectedTotalWords" minOccurs="0"/>
                <xsd:element ref="ns2:Provider" minOccurs="0"/>
                <xsd:element ref="ns2:Providers" minOccurs="0"/>
                <xsd:element ref="ns2:PublishStatusLookup" minOccurs="0"/>
                <xsd:element ref="ns2:PublishTargets" minOccurs="0"/>
                <xsd:element ref="ns2:RecommendationsModifier" minOccurs="0"/>
                <xsd:element ref="ns2:ArtSampleDocs" minOccurs="0"/>
                <xsd:element ref="ns2:ScenarioTagsTaxHTField0" minOccurs="0"/>
                <xsd:element ref="ns2:ShowIn" minOccurs="0"/>
                <xsd:element ref="ns2:SourceTitle" minOccurs="0"/>
                <xsd:element ref="ns2:CSXSubmissionDate" minOccurs="0"/>
                <xsd:element ref="ns2:SubmitterId" minOccurs="0"/>
                <xsd:element ref="ns2:TaxCatchAll" minOccurs="0"/>
                <xsd:element ref="ns2:TaxCatchAllLabel" minOccurs="0"/>
                <xsd:element ref="ns2:ThumbnailAssetId" minOccurs="0"/>
                <xsd:element ref="ns2:TimesCloned" minOccurs="0"/>
                <xsd:element ref="ns2:TrustLevel" minOccurs="0"/>
                <xsd:element ref="ns2:UALocComments" minOccurs="0"/>
                <xsd:element ref="ns2:UALocRecommendation" minOccurs="0"/>
                <xsd:element ref="ns2:UANotes" minOccurs="0"/>
                <xsd:element ref="ns2:VoteCount" minOccurs="0"/>
                <xsd:element ref="ns3:Description0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d93d202-47fc-4405-873a-cab67cc5f1b2" elementFormDefault="qualified">
    <xsd:import namespace="http://schemas.microsoft.com/office/2006/documentManagement/types"/>
    <xsd:import namespace="http://schemas.microsoft.com/office/infopath/2007/PartnerControls"/>
    <xsd:element name="Size" ma:index="1" ma:displayName="Size of File" ma:default="" ma:internalName="Size" ma:readOnly="false">
      <xsd:simpleType>
        <xsd:restriction base="dms:Text"/>
      </xsd:simpleType>
    </xsd:element>
    <xsd:element name="AcquiredFrom" ma:index="2" nillable="true" ma:displayName="Acquired From" ma:default="Internal MS" ma:internalName="AcquiredFrom" ma:readOnly="false">
      <xsd:simpleType>
        <xsd:restriction base="dms:Choice">
          <xsd:enumeration value="Internal MS"/>
          <xsd:enumeration value="Community"/>
          <xsd:enumeration value="MVP"/>
          <xsd:enumeration value="Publisher"/>
          <xsd:enumeration value="Partner"/>
          <xsd:enumeration value="None"/>
        </xsd:restriction>
      </xsd:simpleType>
    </xsd:element>
    <xsd:element name="UACurrentWords" ma:index="3" nillable="true" ma:displayName="Actual Word Count" ma:default="" ma:internalName="UACurrentWords" ma:readOnly="false">
      <xsd:simpleType>
        <xsd:restriction base="dms:Unknown"/>
      </xsd:simpleType>
    </xsd:element>
    <xsd:element name="ApplicationCode" ma:index="4" nillable="true" ma:displayName="Application Code" ma:default="" ma:list="{76656645-678D-4E20-8263-16431452190B}" ma:internalName="ApplicationCode" ma:readOnly="true" ma:showField="AppVerCode" ma:web="6d93d202-47fc-4405-873a-cab67cc5f1b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ApplicationId" ma:index="5" nillable="true" ma:displayName="Application ID" ma:default="" ma:list="{76656645-678D-4E20-8263-16431452190B}" ma:internalName="ApplicationId" ma:readOnly="true" ma:showField="AssetId" ma:web="6d93d202-47fc-4405-873a-cab67cc5f1b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Applications" ma:index="6" nillable="true" ma:displayName="Applications (With Version)" ma:default="" ma:description="Applications this asset is associated with" ma:list="{76656645-678D-4E20-8263-16431452190B}" ma:internalName="Applications" ma:readOnly="false" ma:showField="Title" ma:web="6d93d202-47fc-4405-873a-cab67cc5f1b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ApprovalLog" ma:index="7" nillable="true" ma:displayName="Approval Log" ma:default="" ma:hidden="true" ma:internalName="ApprovalLog" ma:readOnly="false">
      <xsd:simpleType>
        <xsd:restriction base="dms:Note"/>
      </xsd:simpleType>
    </xsd:element>
    <xsd:element name="ApprovalStatus" ma:index="8" nillable="true" ma:displayName="Approval Status" ma:default="InProgress" ma:internalName="ApprovalStatus" ma:readOnly="false">
      <xsd:simpleType>
        <xsd:restriction base="dms:Choice">
          <xsd:enumeration value="InProgress"/>
          <xsd:enumeration value="Rejected"/>
          <xsd:enumeration value="Questionable"/>
          <xsd:enumeration value="ApprovedAutomatic"/>
          <xsd:enumeration value="ApprovedManual"/>
          <xsd:enumeration value="On Hold"/>
          <xsd:enumeration value="Needs Review"/>
          <xsd:enumeration value="A Violation"/>
          <xsd:enumeration value="Unpublished Violation"/>
        </xsd:restriction>
      </xsd:simpleType>
    </xsd:element>
    <xsd:element name="FeedAppVer" ma:index="9" nillable="true" ma:displayName="AppVer" ma:default="" ma:hidden="true" ma:list="{76656645-678D-4E20-8263-16431452190B}" ma:internalName="FeedAppVer" ma:readOnly="true" ma:showField="AppVerForLookup" ma:web="6d93d202-47fc-4405-873a-cab67cc5f1b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AssetStart" ma:index="10" nillable="true" ma:displayName="Asset Begin Date" ma:default="[Today]" ma:internalName="AssetStart" ma:readOnly="false">
      <xsd:simpleType>
        <xsd:restriction base="dms:DateTime"/>
      </xsd:simpleType>
    </xsd:element>
    <xsd:element name="AssetExpire" ma:index="11" nillable="true" ma:displayName="Asset End Date" ma:default="2029-01-01T00:00:00Z" ma:internalName="AssetExpire" ma:readOnly="false">
      <xsd:simpleType>
        <xsd:restriction base="dms:DateTime"/>
      </xsd:simpleType>
    </xsd:element>
    <xsd:element name="AssetId" ma:index="12" nillable="true" ma:displayName="Asset ID" ma:default="" ma:indexed="true" ma:internalName="AssetId" ma:readOnly="false">
      <xsd:simpleType>
        <xsd:restriction base="dms:Text">
          <xsd:maxLength value="255"/>
        </xsd:restriction>
      </xsd:simpleType>
    </xsd:element>
    <xsd:element name="IsSearchable" ma:index="13" nillable="true" ma:displayName="Asset Searchable?" ma:default="true" ma:internalName="IsSearchable" ma:readOnly="false">
      <xsd:simpleType>
        <xsd:restriction base="dms:Boolean"/>
      </xsd:simpleType>
    </xsd:element>
    <xsd:element name="AssetType" ma:index="14" nillable="true" ma:displayName="Asset Type" ma:default="" ma:internalName="AssetType" ma:readOnly="false">
      <xsd:simpleType>
        <xsd:restriction base="dms:Unknown"/>
      </xsd:simpleType>
    </xsd:element>
    <xsd:element name="APAuthor" ma:index="15" nillable="true" ma:displayName="Author" ma:default="" ma:list="UserInfo" ma:internalName="APAutho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AuthorGroup" ma:index="16" nillable="true" ma:displayName="Author Group" ma:default="" ma:internalName="AuthorGroup" ma:readOnly="false">
      <xsd:simpleType>
        <xsd:restriction base="dms:Choice">
          <xsd:enumeration value="AWSUA"/>
          <xsd:enumeration value="ITProUA"/>
          <xsd:enumeration value="PMG"/>
          <xsd:enumeration value="Partner UA"/>
          <xsd:enumeration value="Acquired"/>
          <xsd:enumeration value="BCM"/>
          <xsd:enumeration value="MSC"/>
          <xsd:enumeration value="Intl Site Management"/>
          <xsd:enumeration value="Other"/>
        </xsd:restriction>
      </xsd:simpleType>
    </xsd:element>
    <xsd:element name="AverageRating" ma:index="17" nillable="true" ma:displayName="Average Rating" ma:internalName="AverageRating" ma:readOnly="false">
      <xsd:simpleType>
        <xsd:restriction base="dms:Text"/>
      </xsd:simpleType>
    </xsd:element>
    <xsd:element name="BlockPublish" ma:index="18" nillable="true" ma:displayName="Block from Publishing?" ma:default="" ma:internalName="BlockPublish" ma:readOnly="false">
      <xsd:simpleType>
        <xsd:restriction base="dms:Boolean"/>
      </xsd:simpleType>
    </xsd:element>
    <xsd:element name="BugNumber" ma:index="19" nillable="true" ma:displayName="Bug Number" ma:default="" ma:internalName="BugNumber" ma:readOnly="false">
      <xsd:simpleType>
        <xsd:restriction base="dms:Text"/>
      </xsd:simpleType>
    </xsd:element>
    <xsd:element name="CampaignTagsTaxHTField0" ma:index="21" nillable="true" ma:taxonomy="true" ma:internalName="CampaignTagsTaxHTField0" ma:taxonomyFieldName="CampaignTags" ma:displayName="Campaigns" ma:readOnly="false" ma:default="" ma:fieldId="{dc79c007-7f28-4db9-9ba1-525d19a3279b}" ma:taxonomyMulti="true" ma:sspId="8f79753a-75d3-41f5-8ca3-40b843941b4f" ma:termSetId="ca0e50d4-faa1-44ce-961e-bb1441c60e6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CategoryTagsTaxHTField0" ma:index="23" nillable="true" ma:taxonomy="true" ma:internalName="CategoryTagsTaxHTField0" ma:taxonomyFieldName="CategoryTags" ma:displayName="Category Tags" ma:readOnly="false" ma:default="" ma:fieldId="{1a6787f0-15ff-4ac7-b21c-3c863aab33d9}" ma:taxonomyMulti="true" ma:sspId="8f79753a-75d3-41f5-8ca3-40b843941b4f" ma:termSetId="4aebd7a4-721f-44fd-ade4-e5a748cd0655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ClipArtFilename" ma:index="24" nillable="true" ma:displayName="Clip Art Name" ma:default="" ma:internalName="ClipArtFilename" ma:readOnly="false">
      <xsd:simpleType>
        <xsd:restriction base="dms:Text"/>
      </xsd:simpleType>
    </xsd:element>
    <xsd:element name="ContentItem" ma:index="25" nillable="true" ma:displayName="Content Item" ma:default="" ma:hidden="true" ma:internalName="ContentItem" ma:readOnly="false">
      <xsd:simpleType>
        <xsd:restriction base="dms:Unknown"/>
      </xsd:simpleType>
    </xsd:element>
    <xsd:element name="CrawlForDependencies" ma:index="27" nillable="true" ma:displayName="Crawl for Dependencies?" ma:default="true" ma:internalName="CrawlForDependencies" ma:readOnly="false">
      <xsd:simpleType>
        <xsd:restriction base="dms:Boolean"/>
      </xsd:simpleType>
    </xsd:element>
    <xsd:element name="CSXHash" ma:index="30" nillable="true" ma:displayName="CSX Hash" ma:default="" ma:internalName="CSXHash" ma:readOnly="false">
      <xsd:simpleType>
        <xsd:restriction base="dms:Text"/>
      </xsd:simpleType>
    </xsd:element>
    <xsd:element name="CSXSubmissionMarket" ma:index="31" nillable="true" ma:displayName="CSX Submission Market" ma:default="" ma:list="{80C6DD30-196A-4C6B-B1BF-A43F3B8ACD4F}" ma:internalName="CSXSubmissionMarket" ma:readOnly="false" ma:showField="MarketName" ma:web="6d93d202-47fc-4405-873a-cab67cc5f1b2">
      <xsd:simpleType>
        <xsd:restriction base="dms:Lookup"/>
      </xsd:simpleType>
    </xsd:element>
    <xsd:element name="CSXUpdate" ma:index="32" nillable="true" ma:displayName="CSX Updated?" ma:default="false" ma:internalName="CSXUpdate" ma:readOnly="false">
      <xsd:simpleType>
        <xsd:restriction base="dms:Boolean"/>
      </xsd:simpleType>
    </xsd:element>
    <xsd:element name="IntlLangReviewDate" ma:index="33" nillable="true" ma:displayName="Date to Complete Intl QA" ma:default="" ma:internalName="IntlLangReviewDate" ma:readOnly="false">
      <xsd:simpleType>
        <xsd:restriction base="dms:DateTime"/>
      </xsd:simpleType>
    </xsd:element>
    <xsd:element name="IsDeleted" ma:index="34" nillable="true" ma:displayName="Deleted?" ma:default="" ma:internalName="IsDeleted" ma:readOnly="false">
      <xsd:simpleType>
        <xsd:restriction base="dms:Boolean"/>
      </xsd:simpleType>
    </xsd:element>
    <xsd:element name="APDescription" ma:index="35" nillable="true" ma:displayName="Description" ma:default="" ma:internalName="APDescription" ma:readOnly="false">
      <xsd:simpleType>
        <xsd:restriction base="dms:Note"/>
      </xsd:simpleType>
    </xsd:element>
    <xsd:element name="DirectSourceMarket" ma:index="36" nillable="true" ma:displayName="Direct Source Market Group" ma:default="" ma:internalName="DirectSourceMarket" ma:readOnly="false">
      <xsd:simpleType>
        <xsd:restriction base="dms:Text"/>
      </xsd:simpleType>
    </xsd:element>
    <xsd:element name="Downloads" ma:index="37" nillable="true" ma:displayName="Downloads" ma:default="0" ma:hidden="true" ma:internalName="Downloads" ma:readOnly="false">
      <xsd:simpleType>
        <xsd:restriction base="dms:Unknown"/>
      </xsd:simpleType>
    </xsd:element>
    <xsd:element name="DSATActionTaken" ma:index="38" nillable="true" ma:displayName="DSAT Action Taken" ma:default="" ma:internalName="DSATActionTaken" ma:readOnly="false">
      <xsd:simpleType>
        <xsd:restriction base="dms:Choice">
          <xsd:enumeration value="Best Bets"/>
          <xsd:enumeration value="Expire"/>
          <xsd:enumeration value="Hide"/>
          <xsd:enumeration value="None"/>
        </xsd:restriction>
      </xsd:simpleType>
    </xsd:element>
    <xsd:element name="APEditor" ma:index="39" nillable="true" ma:displayName="Editor" ma:default="" ma:list="UserInfo" ma:internalName="APEdito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EditorialStatus" ma:index="40" nillable="true" ma:displayName="Editorial Status" ma:default="" ma:internalName="EditorialStatus" ma:readOnly="false">
      <xsd:simpleType>
        <xsd:restriction base="dms:Unknown"/>
      </xsd:simpleType>
    </xsd:element>
    <xsd:element name="EditorialTags" ma:index="41" nillable="true" ma:displayName="Editorial Tags" ma:default="" ma:internalName="EditorialTags">
      <xsd:simpleType>
        <xsd:restriction base="dms:Unknown"/>
      </xsd:simpleType>
    </xsd:element>
    <xsd:element name="FeatureTagsTaxHTField0" ma:index="43" nillable="true" ma:taxonomy="true" ma:internalName="FeatureTagsTaxHTField0" ma:taxonomyFieldName="FeatureTags" ma:displayName="Features" ma:readOnly="false" ma:default="" ma:fieldId="{bb16b974-ed24-4278-8820-8e232d38904b}" ma:taxonomyMulti="true" ma:sspId="8f79753a-75d3-41f5-8ca3-40b843941b4f" ma:termSetId="f1ab6845-967d-4854-a0ba-4ec07f0f8113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FriendlyTitle" ma:index="44" nillable="true" ma:displayName="Friendly Title" ma:default="" ma:description="Shorter title to be used when displaying search results" ma:internalName="FriendlyTitle" ma:readOnly="false">
      <xsd:simpleType>
        <xsd:restriction base="dms:Text"/>
      </xsd:simpleType>
    </xsd:element>
    <xsd:element name="HandoffToMSDN" ma:index="45" nillable="true" ma:displayName="Handoff To MSDN Date" ma:default="" ma:internalName="HandoffToMSDN" ma:readOnly="false">
      <xsd:simpleType>
        <xsd:restriction base="dms:DateTime"/>
      </xsd:simpleType>
    </xsd:element>
    <xsd:element name="HiddenCategoryTagsTaxHTField0" ma:index="47" nillable="true" ma:taxonomy="true" ma:internalName="HiddenCategoryTagsTaxHTField0" ma:taxonomyFieldName="HiddenCategoryTags" ma:displayName="Hidden Category" ma:readOnly="false" ma:default="" ma:fieldId="{23c0d7ab-cf13-4e85-9bfc-09ead350e9eb}" ma:taxonomyMulti="true" ma:sspId="8f79753a-75d3-41f5-8ca3-40b843941b4f" ma:termSetId="db61d45c-64f2-4e37-a8e3-d5adce206e5d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InProjectListLookup" ma:index="48" nillable="true" ma:displayName="InProjectListLookup" ma:list="{7E2D4CA2-442A-4FDA-AA57-71B8C7B2C53C}" ma:internalName="InProjectListLookup" ma:readOnly="true" ma:showField="InProjectList" ma:web="6d93d202-47fc-4405-873a-cab67cc5f1b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InternalTagsTaxHTField0" ma:index="50" nillable="true" ma:taxonomy="true" ma:internalName="InternalTagsTaxHTField0" ma:taxonomyFieldName="InternalTags" ma:displayName="Internal Tags" ma:readOnly="false" ma:default="" ma:fieldId="{fd9a49dc-3dbf-4047-b62d-1d587abe7b40}" ma:taxonomyMulti="true" ma:sspId="8f79753a-75d3-41f5-8ca3-40b843941b4f" ma:termSetId="82b6639e-f7fc-4c18-ad2d-003a6e707765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IntlLangReview" ma:index="51" nillable="true" ma:displayName="Intl Lang QA Review Required?" ma:default="" ma:internalName="IntlLangReview" ma:readOnly="false">
      <xsd:simpleType>
        <xsd:restriction base="dms:Boolean"/>
      </xsd:simpleType>
    </xsd:element>
    <xsd:element name="IntlLangReviewer" ma:index="52" nillable="true" ma:displayName="Intl Lang QA Reviewer" ma:default="" ma:internalName="IntlLangReviewer" ma:readOnly="false">
      <xsd:simpleType>
        <xsd:restriction base="dms:Text"/>
      </xsd:simpleType>
    </xsd:element>
    <xsd:element name="MarketSpecific" ma:index="53" nillable="true" ma:displayName="Is Market Specific?" ma:default="" ma:internalName="MarketSpecific" ma:readOnly="false">
      <xsd:simpleType>
        <xsd:restriction base="dms:Boolean"/>
      </xsd:simpleType>
    </xsd:element>
    <xsd:element name="LastCompleteVersionLookup" ma:index="54" nillable="true" ma:displayName="Last Complete Version Lookup" ma:default="" ma:list="{7E2D4CA2-442A-4FDA-AA57-71B8C7B2C53C}" ma:internalName="LastCompleteVersionLookup" ma:readOnly="true" ma:showField="LastCompleteVersion" ma:web="6d93d202-47fc-4405-873a-cab67cc5f1b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HandOff" ma:index="55" nillable="true" ma:displayName="Last Hand-off" ma:default="" ma:internalName="LastHandOff" ma:readOnly="false">
      <xsd:simpleType>
        <xsd:restriction base="dms:DateTime"/>
      </xsd:simpleType>
    </xsd:element>
    <xsd:element name="LastModifiedDateTime" ma:index="56" nillable="true" ma:displayName="Last Modified Date" ma:default="" ma:internalName="LastModifiedDateTime" ma:readOnly="false">
      <xsd:simpleType>
        <xsd:restriction base="dms:DateTime"/>
      </xsd:simpleType>
    </xsd:element>
    <xsd:element name="LastPreviewErrorLookup" ma:index="57" nillable="true" ma:displayName="Last Preview Attempt Error" ma:default="" ma:list="{7E2D4CA2-442A-4FDA-AA57-71B8C7B2C53C}" ma:internalName="LastPreviewErrorLookup" ma:readOnly="true" ma:showField="LastPreviewError" ma:web="6d93d202-47fc-4405-873a-cab67cc5f1b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ResultLookup" ma:index="58" nillable="true" ma:displayName="Last Preview Attempt Result" ma:default="" ma:list="{7E2D4CA2-442A-4FDA-AA57-71B8C7B2C53C}" ma:internalName="LastPreviewResultLookup" ma:readOnly="true" ma:showField="LastPreviewResult" ma:web="6d93d202-47fc-4405-873a-cab67cc5f1b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AttemptDateLookup" ma:index="59" nillable="true" ma:displayName="Last Preview Attempted On" ma:default="" ma:list="{7E2D4CA2-442A-4FDA-AA57-71B8C7B2C53C}" ma:internalName="LastPreviewAttemptDateLookup" ma:readOnly="true" ma:showField="LastPreviewAttemptDate" ma:web="6d93d202-47fc-4405-873a-cab67cc5f1b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edByLookup" ma:index="60" nillable="true" ma:displayName="Last Previewed By" ma:default="" ma:list="{7E2D4CA2-442A-4FDA-AA57-71B8C7B2C53C}" ma:internalName="LastPreviewedByLookup" ma:readOnly="true" ma:showField="LastPreviewedBy" ma:web="6d93d202-47fc-4405-873a-cab67cc5f1b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TimeLookup" ma:index="61" nillable="true" ma:displayName="Last Previewed Date" ma:default="" ma:list="{7E2D4CA2-442A-4FDA-AA57-71B8C7B2C53C}" ma:internalName="LastPreviewTimeLookup" ma:readOnly="true" ma:showField="LastPreviewTime" ma:web="6d93d202-47fc-4405-873a-cab67cc5f1b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VersionLookup" ma:index="62" nillable="true" ma:displayName="Last Previewed Version" ma:default="" ma:list="{7E2D4CA2-442A-4FDA-AA57-71B8C7B2C53C}" ma:internalName="LastPreviewVersionLookup" ma:readOnly="true" ma:showField="LastPreviewVersion" ma:web="6d93d202-47fc-4405-873a-cab67cc5f1b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ErrorLookup" ma:index="63" nillable="true" ma:displayName="Last Publish Attempt Error" ma:default="" ma:list="{7E2D4CA2-442A-4FDA-AA57-71B8C7B2C53C}" ma:internalName="LastPublishErrorLookup" ma:readOnly="true" ma:showField="LastPublishError" ma:web="6d93d202-47fc-4405-873a-cab67cc5f1b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ResultLookup" ma:index="64" nillable="true" ma:displayName="Last Publish Attempt Result" ma:default="" ma:list="{7E2D4CA2-442A-4FDA-AA57-71B8C7B2C53C}" ma:internalName="LastPublishResultLookup" ma:readOnly="true" ma:showField="LastPublishResult" ma:web="6d93d202-47fc-4405-873a-cab67cc5f1b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AttemptDateLookup" ma:index="65" nillable="true" ma:displayName="Last Publish Attempted On" ma:default="" ma:list="{7E2D4CA2-442A-4FDA-AA57-71B8C7B2C53C}" ma:internalName="LastPublishAttemptDateLookup" ma:readOnly="true" ma:showField="LastPublishAttemptDate" ma:web="6d93d202-47fc-4405-873a-cab67cc5f1b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edByLookup" ma:index="66" nillable="true" ma:displayName="Last Published By" ma:default="" ma:list="{7E2D4CA2-442A-4FDA-AA57-71B8C7B2C53C}" ma:internalName="LastPublishedByLookup" ma:readOnly="true" ma:showField="LastPublishedBy" ma:web="6d93d202-47fc-4405-873a-cab67cc5f1b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TimeLookup" ma:index="67" nillable="true" ma:displayName="Last Published Date" ma:default="" ma:list="{7E2D4CA2-442A-4FDA-AA57-71B8C7B2C53C}" ma:internalName="LastPublishTimeLookup" ma:readOnly="true" ma:showField="LastPublishTime" ma:web="6d93d202-47fc-4405-873a-cab67cc5f1b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VersionLookup" ma:index="68" nillable="true" ma:displayName="Last Published Version" ma:default="" ma:list="{7E2D4CA2-442A-4FDA-AA57-71B8C7B2C53C}" ma:internalName="LastPublishVersionLookup" ma:readOnly="true" ma:showField="LastPublishVersion" ma:web="6d93d202-47fc-4405-873a-cab67cc5f1b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egacyData" ma:index="69" nillable="true" ma:displayName="Legacy Data" ma:default="" ma:internalName="LegacyData" ma:readOnly="false">
      <xsd:simpleType>
        <xsd:restriction base="dms:Note"/>
      </xsd:simpleType>
    </xsd:element>
    <xsd:element name="LocComments" ma:index="70" nillable="true" ma:displayName="Loc Approval Comments" ma:default="" ma:internalName="LocComments" ma:readOnly="false">
      <xsd:simpleType>
        <xsd:restriction base="dms:Note"/>
      </xsd:simpleType>
    </xsd:element>
    <xsd:element name="LocLastLocAttemptVersionLookup" ma:index="71" nillable="true" ma:displayName="Loc Last Loc Attempt Version" ma:default="" ma:list="{4CDE398E-75A7-4993-8C61-2BFD31F64754}" ma:internalName="LocLastLocAttemptVersionLookup" ma:readOnly="false" ma:showField="LastLocAttemptVersion" ma:web="6d93d202-47fc-4405-873a-cab67cc5f1b2">
      <xsd:simpleType>
        <xsd:restriction base="dms:Lookup"/>
      </xsd:simpleType>
    </xsd:element>
    <xsd:element name="LocLastLocAttemptVersionTypeLookup" ma:index="72" nillable="true" ma:displayName="Loc Last Loc Attempt Version Type" ma:default="" ma:list="{4CDE398E-75A7-4993-8C61-2BFD31F64754}" ma:internalName="LocLastLocAttemptVersionTypeLookup" ma:readOnly="true" ma:showField="LastLocAttemptVersionType" ma:web="6d93d202-47fc-4405-873a-cab67cc5f1b2">
      <xsd:simpleType>
        <xsd:restriction base="dms:Lookup"/>
      </xsd:simpleType>
    </xsd:element>
    <xsd:element name="LocManualTestRequired" ma:index="73" nillable="true" ma:displayName="Loc Manual Test Required" ma:default="" ma:internalName="LocManualTestRequired" ma:readOnly="false">
      <xsd:simpleType>
        <xsd:restriction base="dms:Boolean"/>
      </xsd:simpleType>
    </xsd:element>
    <xsd:element name="LocMarketGroupTiers2" ma:index="74" nillable="true" ma:displayName="Loc Market Group Tiers" ma:internalName="LocMarketGroupTiers2" ma:readOnly="false">
      <xsd:simpleType>
        <xsd:restriction base="dms:Unknown"/>
      </xsd:simpleType>
    </xsd:element>
    <xsd:element name="LocNewPublishedVersionLookup" ma:index="75" nillable="true" ma:displayName="Loc New Published Version Lookup" ma:default="" ma:list="{4CDE398E-75A7-4993-8C61-2BFD31F64754}" ma:internalName="LocNewPublishedVersionLookup" ma:readOnly="true" ma:showField="NewPublishedVersion" ma:web="6d93d202-47fc-4405-873a-cab67cc5f1b2">
      <xsd:simpleType>
        <xsd:restriction base="dms:Lookup"/>
      </xsd:simpleType>
    </xsd:element>
    <xsd:element name="LocOverallHandbackStatusLookup" ma:index="76" nillable="true" ma:displayName="Loc Overall Handback Status" ma:default="" ma:list="{4CDE398E-75A7-4993-8C61-2BFD31F64754}" ma:internalName="LocOverallHandbackStatusLookup" ma:readOnly="true" ma:showField="OverallHandbackStatus" ma:web="6d93d202-47fc-4405-873a-cab67cc5f1b2">
      <xsd:simpleType>
        <xsd:restriction base="dms:Lookup"/>
      </xsd:simpleType>
    </xsd:element>
    <xsd:element name="LocOverallLocStatusLookup" ma:index="77" nillable="true" ma:displayName="Loc Overall Localize Status" ma:default="" ma:list="{4CDE398E-75A7-4993-8C61-2BFD31F64754}" ma:internalName="LocOverallLocStatusLookup" ma:readOnly="true" ma:showField="OverallLocStatus" ma:web="6d93d202-47fc-4405-873a-cab67cc5f1b2">
      <xsd:simpleType>
        <xsd:restriction base="dms:Lookup"/>
      </xsd:simpleType>
    </xsd:element>
    <xsd:element name="LocOverallPreviewStatusLookup" ma:index="78" nillable="true" ma:displayName="Loc Overall Preview Status" ma:default="" ma:list="{4CDE398E-75A7-4993-8C61-2BFD31F64754}" ma:internalName="LocOverallPreviewStatusLookup" ma:readOnly="true" ma:showField="OverallPreviewStatus" ma:web="6d93d202-47fc-4405-873a-cab67cc5f1b2">
      <xsd:simpleType>
        <xsd:restriction base="dms:Lookup"/>
      </xsd:simpleType>
    </xsd:element>
    <xsd:element name="LocOverallPublishStatusLookup" ma:index="79" nillable="true" ma:displayName="Loc Overall Publish Status" ma:default="" ma:list="{4CDE398E-75A7-4993-8C61-2BFD31F64754}" ma:internalName="LocOverallPublishStatusLookup" ma:readOnly="true" ma:showField="OverallPublishStatus" ma:web="6d93d202-47fc-4405-873a-cab67cc5f1b2">
      <xsd:simpleType>
        <xsd:restriction base="dms:Lookup"/>
      </xsd:simpleType>
    </xsd:element>
    <xsd:element name="IntlLocPriority" ma:index="80" nillable="true" ma:displayName="Loc Priority" ma:default="" ma:internalName="IntlLocPriority" ma:readOnly="false">
      <xsd:simpleType>
        <xsd:restriction base="dms:Unknown"/>
      </xsd:simpleType>
    </xsd:element>
    <xsd:element name="LocProcessedForHandoffsLookup" ma:index="81" nillable="true" ma:displayName="Loc Processed For Handoffs" ma:default="" ma:list="{4CDE398E-75A7-4993-8C61-2BFD31F64754}" ma:internalName="LocProcessedForHandoffsLookup" ma:readOnly="true" ma:showField="ProcessedForHandoffs" ma:web="6d93d202-47fc-4405-873a-cab67cc5f1b2">
      <xsd:simpleType>
        <xsd:restriction base="dms:Lookup"/>
      </xsd:simpleType>
    </xsd:element>
    <xsd:element name="LocProcessedForMarketsLookup" ma:index="82" nillable="true" ma:displayName="Loc Processed For Markets" ma:default="" ma:list="{4CDE398E-75A7-4993-8C61-2BFD31F64754}" ma:internalName="LocProcessedForMarketsLookup" ma:readOnly="true" ma:showField="ProcessedForMarkets" ma:web="6d93d202-47fc-4405-873a-cab67cc5f1b2">
      <xsd:simpleType>
        <xsd:restriction base="dms:Lookup"/>
      </xsd:simpleType>
    </xsd:element>
    <xsd:element name="LocPublishedDependentAssetsLookup" ma:index="83" nillable="true" ma:displayName="Loc Published Dependent Assets" ma:default="" ma:list="{4CDE398E-75A7-4993-8C61-2BFD31F64754}" ma:internalName="LocPublishedDependentAssetsLookup" ma:readOnly="true" ma:showField="PublishedDependentAssets" ma:web="6d93d202-47fc-4405-873a-cab67cc5f1b2">
      <xsd:simpleType>
        <xsd:restriction base="dms:Lookup"/>
      </xsd:simpleType>
    </xsd:element>
    <xsd:element name="LocPublishedLinkedAssetsLookup" ma:index="84" nillable="true" ma:displayName="Loc Published Linked Assets" ma:default="" ma:list="{4CDE398E-75A7-4993-8C61-2BFD31F64754}" ma:internalName="LocPublishedLinkedAssetsLookup" ma:readOnly="true" ma:showField="PublishedLinkedAssets" ma:web="6d93d202-47fc-4405-873a-cab67cc5f1b2">
      <xsd:simpleType>
        <xsd:restriction base="dms:Lookup"/>
      </xsd:simpleType>
    </xsd:element>
    <xsd:element name="LocRecommendedHandoff" ma:index="85" nillable="true" ma:displayName="Loc Recommended Handoff" ma:default="" ma:indexed="true" ma:internalName="LocRecommendedHandoff" ma:readOnly="false">
      <xsd:simpleType>
        <xsd:restriction base="dms:Text"/>
      </xsd:simpleType>
    </xsd:element>
    <xsd:element name="LocalizationTagsTaxHTField0" ma:index="87" nillable="true" ma:taxonomy="true" ma:internalName="LocalizationTagsTaxHTField0" ma:taxonomyFieldName="LocalizationTags" ma:displayName="Localization Tags" ma:readOnly="false" ma:default="" ma:fieldId="{db560eb5-700a-4f94-8fda-b57de4261f12}" ma:taxonomyMulti="true" ma:sspId="8f79753a-75d3-41f5-8ca3-40b843941b4f" ma:termSetId="5b7703a5-8e8b-4b58-8b31-1cea35331da3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MachineTranslated" ma:index="88" nillable="true" ma:displayName="Machine Translated" ma:default="" ma:internalName="MachineTranslated" ma:readOnly="false">
      <xsd:simpleType>
        <xsd:restriction base="dms:Boolean"/>
      </xsd:simpleType>
    </xsd:element>
    <xsd:element name="Manager" ma:index="89" nillable="true" ma:displayName="Manager" ma:hidden="true" ma:internalName="Manager" ma:readOnly="false">
      <xsd:simpleType>
        <xsd:restriction base="dms:Text"/>
      </xsd:simpleType>
    </xsd:element>
    <xsd:element name="Markets" ma:index="90" nillable="true" ma:displayName="Markets" ma:default="" ma:description="Leave blank to show in all markets" ma:list="{80C6DD30-196A-4C6B-B1BF-A43F3B8ACD4F}" ma:internalName="Markets" ma:readOnly="false" ma:showField="MarketName" ma:web="6d93d202-47fc-4405-873a-cab67cc5f1b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Milestone" ma:index="91" nillable="true" ma:displayName="Milestone" ma:default="" ma:internalName="Milestone" ma:readOnly="false">
      <xsd:simpleType>
        <xsd:restriction base="dms:Unknown"/>
      </xsd:simpleType>
    </xsd:element>
    <xsd:element name="NumericId" ma:index="94" nillable="true" ma:displayName="Numeric ID" ma:default="" ma:indexed="true" ma:internalName="NumericId" ma:readOnly="false">
      <xsd:simpleType>
        <xsd:restriction base="dms:Number"/>
      </xsd:simpleType>
    </xsd:element>
    <xsd:element name="NumOfRatingsLookup" ma:index="95" nillable="true" ma:displayName="NumOfRatings" ma:default="" ma:list="{7E2D4CA2-442A-4FDA-AA57-71B8C7B2C53C}" ma:internalName="NumOfRatingsLookup" ma:readOnly="true" ma:showField="NumOfRatings" ma:web="6d93d202-47fc-4405-873a-cab67cc5f1b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OOCacheId" ma:index="96" nillable="true" ma:displayName="OOCacheId" ma:internalName="OOCacheId" ma:readOnly="false">
      <xsd:simpleType>
        <xsd:restriction base="dms:Text"/>
      </xsd:simpleType>
    </xsd:element>
    <xsd:element name="OriginAsset" ma:index="97" nillable="true" ma:displayName="Origin Asset" ma:default="" ma:internalName="OriginAsset" ma:readOnly="false">
      <xsd:simpleType>
        <xsd:restriction base="dms:Text"/>
      </xsd:simpleType>
    </xsd:element>
    <xsd:element name="OriginalRelease" ma:index="98" nillable="true" ma:displayName="Original Release" ma:default="15" ma:internalName="OriginalRelease" ma:readOnly="false">
      <xsd:simpleType>
        <xsd:restriction base="dms:Choice">
          <xsd:enumeration value="14"/>
          <xsd:enumeration value="15"/>
          <xsd:enumeration value="16"/>
        </xsd:restriction>
      </xsd:simpleType>
    </xsd:element>
    <xsd:element name="OriginalSourceMarket" ma:index="99" nillable="true" ma:displayName="Original Source Market Group" ma:default="" ma:internalName="OriginalSourceMarket" ma:readOnly="false">
      <xsd:simpleType>
        <xsd:restriction base="dms:Text"/>
      </xsd:simpleType>
    </xsd:element>
    <xsd:element name="OutputCachingOn" ma:index="100" nillable="true" ma:displayName="Output Caching" ma:default="true" ma:hidden="true" ma:internalName="OutputCachingOn" ma:readOnly="false">
      <xsd:simpleType>
        <xsd:restriction base="dms:Boolean"/>
      </xsd:simpleType>
    </xsd:element>
    <xsd:element name="ParentAssetId" ma:index="101" nillable="true" ma:displayName="Parent Asset Id" ma:default="" ma:internalName="ParentAssetId" ma:readOnly="false">
      <xsd:simpleType>
        <xsd:restriction base="dms:Text"/>
      </xsd:simpleType>
    </xsd:element>
    <xsd:element name="PlannedPubDate" ma:index="102" nillable="true" ma:displayName="Planned Publish Date" ma:default="" ma:indexed="true" ma:internalName="PlannedPubDate" ma:readOnly="false">
      <xsd:simpleType>
        <xsd:restriction base="dms:DateTime"/>
      </xsd:simpleType>
    </xsd:element>
    <xsd:element name="PolicheckWords" ma:index="103" nillable="true" ma:displayName="Policheck Words" ma:default="" ma:internalName="PolicheckWords" ma:readOnly="false">
      <xsd:simpleType>
        <xsd:restriction base="dms:Text"/>
      </xsd:simpleType>
    </xsd:element>
    <xsd:element name="AppVerPrimary" ma:index="104" nillable="true" ma:displayName="Primary Application Version" ma:default="" ma:indexed="true" ma:list="{76656645-678D-4E20-8263-16431452190B}" ma:internalName="AppVerPrimary" ma:showField="Title" ma:web="6d93d202-47fc-4405-873a-cab67cc5f1b2">
      <xsd:simpleType>
        <xsd:restriction base="dms:Lookup"/>
      </xsd:simpleType>
    </xsd:element>
    <xsd:element name="BusinessGroup" ma:index="105" nillable="true" ma:displayName="Product Division Owner" ma:default="" ma:internalName="BusinessGroup" ma:readOnly="false">
      <xsd:simpleType>
        <xsd:restriction base="dms:Unknown"/>
      </xsd:simpleType>
    </xsd:element>
    <xsd:element name="UAProjectedTotalWords" ma:index="106" nillable="true" ma:displayName="Projected Word Count" ma:default="" ma:internalName="UAProjectedTotalWords" ma:readOnly="false">
      <xsd:simpleType>
        <xsd:restriction base="dms:Unknown"/>
      </xsd:simpleType>
    </xsd:element>
    <xsd:element name="Provider" ma:index="107" nillable="true" ma:displayName="Provider" ma:default="" ma:internalName="Provider" ma:readOnly="false">
      <xsd:simpleType>
        <xsd:restriction base="dms:Unknown"/>
      </xsd:simpleType>
    </xsd:element>
    <xsd:element name="Providers" ma:index="108" nillable="true" ma:displayName="Providers" ma:default="" ma:internalName="Providers">
      <xsd:simpleType>
        <xsd:restriction base="dms:Unknown"/>
      </xsd:simpleType>
    </xsd:element>
    <xsd:element name="PublishStatusLookup" ma:index="109" nillable="true" ma:displayName="Publish Status" ma:default="" ma:list="{7E2D4CA2-442A-4FDA-AA57-71B8C7B2C53C}" ma:internalName="PublishStatusLookup" ma:readOnly="false" ma:showField="PublishStatus" ma:web="6d93d202-47fc-4405-873a-cab67cc5f1b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PublishTargets" ma:index="110" nillable="true" ma:displayName="Publish Target" ma:default="OfficeOnlineVNext" ma:internalName="PublishTargets" ma:readOnly="false">
      <xsd:simpleType>
        <xsd:restriction base="dms:Unknown"/>
      </xsd:simpleType>
    </xsd:element>
    <xsd:element name="RecommendationsModifier" ma:index="111" nillable="true" ma:displayName="Recommendations Modifier" ma:default="" ma:internalName="RecommendationsModifier" ma:readOnly="false">
      <xsd:simpleType>
        <xsd:restriction base="dms:Number"/>
      </xsd:simpleType>
    </xsd:element>
    <xsd:element name="ArtSampleDocs" ma:index="112" nillable="true" ma:displayName="Sample Docs" ma:default="" ma:hidden="true" ma:internalName="ArtSampleDocs" ma:readOnly="false">
      <xsd:simpleType>
        <xsd:restriction base="dms:Text"/>
      </xsd:simpleType>
    </xsd:element>
    <xsd:element name="ScenarioTagsTaxHTField0" ma:index="114" nillable="true" ma:taxonomy="true" ma:internalName="ScenarioTagsTaxHTField0" ma:taxonomyFieldName="ScenarioTags" ma:displayName="Scenarios" ma:readOnly="false" ma:default="" ma:fieldId="{6e3f7319-fb8f-4449-8902-000ab73a8566}" ma:taxonomyMulti="true" ma:sspId="8f79753a-75d3-41f5-8ca3-40b843941b4f" ma:termSetId="4b7d5f16-e2f2-4fc0-bab3-6e8b931e57d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ShowIn" ma:index="116" nillable="true" ma:displayName="Show In" ma:default="Show everywhere" ma:internalName="ShowIn" ma:readOnly="false">
      <xsd:simpleType>
        <xsd:restriction base="dms:Choice">
          <xsd:enumeration value="Hide on web"/>
          <xsd:enumeration value="On Web no search"/>
          <xsd:enumeration value="Show everywhere"/>
          <xsd:enumeration value="Special use only"/>
        </xsd:restriction>
      </xsd:simpleType>
    </xsd:element>
    <xsd:element name="SourceTitle" ma:index="117" nillable="true" ma:displayName="Source Title" ma:default="" ma:indexed="true" ma:internalName="SourceTitle" ma:readOnly="false">
      <xsd:simpleType>
        <xsd:restriction base="dms:Text"/>
      </xsd:simpleType>
    </xsd:element>
    <xsd:element name="CSXSubmissionDate" ma:index="118" nillable="true" ma:displayName="Submission Date" ma:default="" ma:internalName="CSXSubmissionDate" ma:readOnly="false">
      <xsd:simpleType>
        <xsd:restriction base="dms:DateTime"/>
      </xsd:simpleType>
    </xsd:element>
    <xsd:element name="SubmitterId" ma:index="119" nillable="true" ma:displayName="Submitter ID" ma:default="" ma:internalName="SubmitterId" ma:readOnly="false">
      <xsd:simpleType>
        <xsd:restriction base="dms:Text"/>
      </xsd:simpleType>
    </xsd:element>
    <xsd:element name="TaxCatchAll" ma:index="120" nillable="true" ma:displayName="Taxonomy Catch All Column" ma:hidden="true" ma:list="{11d213f5-ec09-44b6-a8be-9da225be7a8d}" ma:internalName="TaxCatchAll" ma:showField="CatchAllData" ma:web="6d93d202-47fc-4405-873a-cab67cc5f1b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121" nillable="true" ma:displayName="Taxonomy Catch All Column1" ma:hidden="true" ma:list="{11d213f5-ec09-44b6-a8be-9da225be7a8d}" ma:internalName="TaxCatchAllLabel" ma:readOnly="true" ma:showField="CatchAllDataLabel" ma:web="6d93d202-47fc-4405-873a-cab67cc5f1b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humbnailAssetId" ma:index="122" nillable="true" ma:displayName="Thumbnail Image Asset" ma:default="" ma:internalName="ThumbnailAssetId" ma:readOnly="false">
      <xsd:simpleType>
        <xsd:restriction base="dms:Text"/>
      </xsd:simpleType>
    </xsd:element>
    <xsd:element name="TimesCloned" ma:index="123" nillable="true" ma:displayName="Times Cloned" ma:default="" ma:internalName="TimesCloned" ma:readOnly="false">
      <xsd:simpleType>
        <xsd:restriction base="dms:Number"/>
      </xsd:simpleType>
    </xsd:element>
    <xsd:element name="TrustLevel" ma:index="125" nillable="true" ma:displayName="Trust Level" ma:default="1 Microsoft Managed Content" ma:internalName="TrustLevel" ma:readOnly="false">
      <xsd:simpleType>
        <xsd:restriction base="dms:Unknown"/>
      </xsd:simpleType>
    </xsd:element>
    <xsd:element name="UALocComments" ma:index="126" nillable="true" ma:displayName="UA Loc Comments" ma:default="" ma:internalName="UALocComments" ma:readOnly="false">
      <xsd:simpleType>
        <xsd:restriction base="dms:Note"/>
      </xsd:simpleType>
    </xsd:element>
    <xsd:element name="UALocRecommendation" ma:index="127" nillable="true" ma:displayName="UA Loc Recommendation" ma:default="Localize" ma:internalName="UALocRecommendation" ma:readOnly="false">
      <xsd:simpleType>
        <xsd:restriction base="dms:Choice">
          <xsd:enumeration value="Localize"/>
          <xsd:enumeration value="Never Localize"/>
          <xsd:enumeration value="Priority Localize"/>
        </xsd:restriction>
      </xsd:simpleType>
    </xsd:element>
    <xsd:element name="UANotes" ma:index="128" nillable="true" ma:displayName="UA Notes" ma:default="" ma:internalName="UANotes" ma:readOnly="false">
      <xsd:simpleType>
        <xsd:restriction base="dms:Note"/>
      </xsd:simpleType>
    </xsd:element>
    <xsd:element name="VoteCount" ma:index="129" nillable="true" ma:displayName="Vote Count" ma:default="" ma:internalName="VoteCount" ma:readOnly="fals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f6b0f3f-ed6c-454b-b2d4-52635cea7979" elementFormDefault="qualified">
    <xsd:import namespace="http://schemas.microsoft.com/office/2006/documentManagement/types"/>
    <xsd:import namespace="http://schemas.microsoft.com/office/infopath/2007/PartnerControls"/>
    <xsd:element name="Description0" ma:index="130" nillable="true" ma:displayName="Description" ma:internalName="Description0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26" ma:displayName="Content Type"/>
        <xsd:element ref="dc:title" minOccurs="0" maxOccurs="1" ma:index="12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APDescription xmlns="6d93d202-47fc-4405-873a-cab67cc5f1b2" xsi:nil="true"/>
    <AssetExpire xmlns="6d93d202-47fc-4405-873a-cab67cc5f1b2">2029-01-01T08:00:00+00:00</AssetExpire>
    <CampaignTagsTaxHTField0 xmlns="6d93d202-47fc-4405-873a-cab67cc5f1b2">
      <Terms xmlns="http://schemas.microsoft.com/office/infopath/2007/PartnerControls"/>
    </CampaignTagsTaxHTField0>
    <IntlLangReviewDate xmlns="6d93d202-47fc-4405-873a-cab67cc5f1b2" xsi:nil="true"/>
    <IntlLangReview xmlns="6d93d202-47fc-4405-873a-cab67cc5f1b2">false</IntlLangReview>
    <LocLastLocAttemptVersionLookup xmlns="6d93d202-47fc-4405-873a-cab67cc5f1b2">233782</LocLastLocAttemptVersionLookup>
    <PolicheckWords xmlns="6d93d202-47fc-4405-873a-cab67cc5f1b2" xsi:nil="true"/>
    <SubmitterId xmlns="6d93d202-47fc-4405-873a-cab67cc5f1b2" xsi:nil="true"/>
    <AcquiredFrom xmlns="6d93d202-47fc-4405-873a-cab67cc5f1b2">Internal MS</AcquiredFrom>
    <EditorialStatus xmlns="6d93d202-47fc-4405-873a-cab67cc5f1b2">Complete</EditorialStatus>
    <Markets xmlns="6d93d202-47fc-4405-873a-cab67cc5f1b2"/>
    <OriginAsset xmlns="6d93d202-47fc-4405-873a-cab67cc5f1b2" xsi:nil="true"/>
    <AppVerPrimary xmlns="6d93d202-47fc-4405-873a-cab67cc5f1b2" xsi:nil="true"/>
    <AssetStart xmlns="6d93d202-47fc-4405-873a-cab67cc5f1b2">2012-10-11T07:00:00+00:00</AssetStart>
    <FriendlyTitle xmlns="6d93d202-47fc-4405-873a-cab67cc5f1b2" xsi:nil="true"/>
    <MarketSpecific xmlns="6d93d202-47fc-4405-873a-cab67cc5f1b2">false</MarketSpecific>
    <PublishStatusLookup xmlns="6d93d202-47fc-4405-873a-cab67cc5f1b2">
      <Value>589564</Value>
    </PublishStatusLookup>
    <APAuthor xmlns="6d93d202-47fc-4405-873a-cab67cc5f1b2">
      <UserInfo>
        <DisplayName/>
        <AccountId>1073741823</AccountId>
        <AccountType/>
      </UserInfo>
    </APAuthor>
    <IntlLangReviewer xmlns="6d93d202-47fc-4405-873a-cab67cc5f1b2" xsi:nil="true"/>
    <CSXSubmissionDate xmlns="6d93d202-47fc-4405-873a-cab67cc5f1b2" xsi:nil="true"/>
    <TaxCatchAll xmlns="6d93d202-47fc-4405-873a-cab67cc5f1b2"/>
    <Manager xmlns="6d93d202-47fc-4405-873a-cab67cc5f1b2" xsi:nil="true"/>
    <NumericId xmlns="6d93d202-47fc-4405-873a-cab67cc5f1b2">103455868</NumericId>
    <ParentAssetId xmlns="6d93d202-47fc-4405-873a-cab67cc5f1b2">AF103015613</ParentAssetId>
    <OriginalSourceMarket xmlns="6d93d202-47fc-4405-873a-cab67cc5f1b2">english</OriginalSourceMarket>
    <ApprovalStatus xmlns="6d93d202-47fc-4405-873a-cab67cc5f1b2">InProgress</ApprovalStatus>
    <EditorialTags xmlns="6d93d202-47fc-4405-873a-cab67cc5f1b2" xsi:nil="true"/>
    <LocComments xmlns="6d93d202-47fc-4405-873a-cab67cc5f1b2" xsi:nil="true"/>
    <LocRecommendedHandoff xmlns="6d93d202-47fc-4405-873a-cab67cc5f1b2" xsi:nil="true"/>
    <SourceTitle xmlns="6d93d202-47fc-4405-873a-cab67cc5f1b2" xsi:nil="true"/>
    <CSXUpdate xmlns="6d93d202-47fc-4405-873a-cab67cc5f1b2">false</CSXUpdate>
    <IntlLocPriority xmlns="6d93d202-47fc-4405-873a-cab67cc5f1b2" xsi:nil="true"/>
    <UAProjectedTotalWords xmlns="6d93d202-47fc-4405-873a-cab67cc5f1b2" xsi:nil="true"/>
    <AssetType xmlns="6d93d202-47fc-4405-873a-cab67cc5f1b2">NA</AssetType>
    <MachineTranslated xmlns="6d93d202-47fc-4405-873a-cab67cc5f1b2">false</MachineTranslated>
    <OutputCachingOn xmlns="6d93d202-47fc-4405-873a-cab67cc5f1b2">true</OutputCachingOn>
    <IsSearchable xmlns="6d93d202-47fc-4405-873a-cab67cc5f1b2">true</IsSearchable>
    <ContentItem xmlns="6d93d202-47fc-4405-873a-cab67cc5f1b2" xsi:nil="true"/>
    <HandoffToMSDN xmlns="6d93d202-47fc-4405-873a-cab67cc5f1b2" xsi:nil="true"/>
    <ShowIn xmlns="6d93d202-47fc-4405-873a-cab67cc5f1b2">Show everywhere</ShowIn>
    <ThumbnailAssetId xmlns="6d93d202-47fc-4405-873a-cab67cc5f1b2" xsi:nil="true"/>
    <UALocComments xmlns="6d93d202-47fc-4405-873a-cab67cc5f1b2" xsi:nil="true"/>
    <UALocRecommendation xmlns="6d93d202-47fc-4405-873a-cab67cc5f1b2">Localize</UALocRecommendation>
    <LastModifiedDateTime xmlns="6d93d202-47fc-4405-873a-cab67cc5f1b2" xsi:nil="true"/>
    <LegacyData xmlns="6d93d202-47fc-4405-873a-cab67cc5f1b2" xsi:nil="true"/>
    <LocManualTestRequired xmlns="6d93d202-47fc-4405-873a-cab67cc5f1b2">false</LocManualTestRequired>
    <LocMarketGroupTiers2 xmlns="6d93d202-47fc-4405-873a-cab67cc5f1b2" xsi:nil="true"/>
    <ClipArtFilename xmlns="6d93d202-47fc-4405-873a-cab67cc5f1b2" xsi:nil="true"/>
    <CSXHash xmlns="6d93d202-47fc-4405-873a-cab67cc5f1b2" xsi:nil="true"/>
    <DirectSourceMarket xmlns="6d93d202-47fc-4405-873a-cab67cc5f1b2">english</DirectSourceMarket>
    <PlannedPubDate xmlns="6d93d202-47fc-4405-873a-cab67cc5f1b2">2012-09-28T07:00:00+00:00</PlannedPubDate>
    <Size xmlns="6d93d202-47fc-4405-873a-cab67cc5f1b2">300kb</Size>
    <CSXSubmissionMarket xmlns="6d93d202-47fc-4405-873a-cab67cc5f1b2" xsi:nil="true"/>
    <Downloads xmlns="6d93d202-47fc-4405-873a-cab67cc5f1b2">0</Downloads>
    <ArtSampleDocs xmlns="6d93d202-47fc-4405-873a-cab67cc5f1b2" xsi:nil="true"/>
    <TrustLevel xmlns="6d93d202-47fc-4405-873a-cab67cc5f1b2">1 Microsoft Managed Content</TrustLevel>
    <BlockPublish xmlns="6d93d202-47fc-4405-873a-cab67cc5f1b2">false</BlockPublish>
    <LocalizationTagsTaxHTField0 xmlns="6d93d202-47fc-4405-873a-cab67cc5f1b2">
      <Terms xmlns="http://schemas.microsoft.com/office/infopath/2007/PartnerControls"/>
    </LocalizationTagsTaxHTField0>
    <BusinessGroup xmlns="6d93d202-47fc-4405-873a-cab67cc5f1b2" xsi:nil="true"/>
    <Providers xmlns="6d93d202-47fc-4405-873a-cab67cc5f1b2" xsi:nil="true"/>
    <TimesCloned xmlns="6d93d202-47fc-4405-873a-cab67cc5f1b2" xsi:nil="true"/>
    <VoteCount xmlns="6d93d202-47fc-4405-873a-cab67cc5f1b2" xsi:nil="true"/>
    <AverageRating xmlns="6d93d202-47fc-4405-873a-cab67cc5f1b2" xsi:nil="true"/>
    <FeatureTagsTaxHTField0 xmlns="6d93d202-47fc-4405-873a-cab67cc5f1b2">
      <Terms xmlns="http://schemas.microsoft.com/office/infopath/2007/PartnerControls"/>
    </FeatureTagsTaxHTField0>
    <Provider xmlns="6d93d202-47fc-4405-873a-cab67cc5f1b2" xsi:nil="true"/>
    <UACurrentWords xmlns="6d93d202-47fc-4405-873a-cab67cc5f1b2" xsi:nil="true"/>
    <Applications xmlns="6d93d202-47fc-4405-873a-cab67cc5f1b2">
      <Value>1490</Value>
      <Value>1614</Value>
    </Applications>
    <AssetId xmlns="6d93d202-47fc-4405-873a-cab67cc5f1b2">AF103455868</AssetId>
    <AuthorGroup xmlns="6d93d202-47fc-4405-873a-cab67cc5f1b2" xsi:nil="true"/>
    <DSATActionTaken xmlns="6d93d202-47fc-4405-873a-cab67cc5f1b2" xsi:nil="true"/>
    <APEditor xmlns="6d93d202-47fc-4405-873a-cab67cc5f1b2">
      <UserInfo>
        <DisplayName/>
        <AccountId xsi:nil="true"/>
        <AccountType/>
      </UserInfo>
    </APEditor>
    <OOCacheId xmlns="6d93d202-47fc-4405-873a-cab67cc5f1b2" xsi:nil="true"/>
    <IsDeleted xmlns="6d93d202-47fc-4405-873a-cab67cc5f1b2">false</IsDeleted>
    <HiddenCategoryTagsTaxHTField0 xmlns="6d93d202-47fc-4405-873a-cab67cc5f1b2">
      <Terms xmlns="http://schemas.microsoft.com/office/infopath/2007/PartnerControls"/>
    </HiddenCategoryTagsTaxHTField0>
    <PublishTargets xmlns="6d93d202-47fc-4405-873a-cab67cc5f1b2">OfficeOnlineVNext</PublishTargets>
    <ApprovalLog xmlns="6d93d202-47fc-4405-873a-cab67cc5f1b2" xsi:nil="true"/>
    <BugNumber xmlns="6d93d202-47fc-4405-873a-cab67cc5f1b2" xsi:nil="true"/>
    <CrawlForDependencies xmlns="6d93d202-47fc-4405-873a-cab67cc5f1b2">false</CrawlForDependencies>
    <InternalTagsTaxHTField0 xmlns="6d93d202-47fc-4405-873a-cab67cc5f1b2">
      <Terms xmlns="http://schemas.microsoft.com/office/infopath/2007/PartnerControls">
        <TermInfo xmlns="http://schemas.microsoft.com/office/infopath/2007/PartnerControls">
          <TermName xmlns="http://schemas.microsoft.com/office/infopath/2007/PartnerControls">O15_Gallatin_Collection</TermName>
          <TermId xmlns="http://schemas.microsoft.com/office/infopath/2007/PartnerControls">effce35c-3a8c-4ff6-b25f-ea1098c0948f</TermId>
        </TermInfo>
        <TermInfo xmlns="http://schemas.microsoft.com/office/infopath/2007/PartnerControls">
          <TermName xmlns="http://schemas.microsoft.com/office/infopath/2007/PartnerControls">Fast Track Content</TermName>
          <TermId xmlns="http://schemas.microsoft.com/office/infopath/2007/PartnerControls">0ce24488-111c-403a-9456-d716b5553d48</TermId>
        </TermInfo>
      </Terms>
    </InternalTagsTaxHTField0>
    <LastHandOff xmlns="6d93d202-47fc-4405-873a-cab67cc5f1b2" xsi:nil="true"/>
    <Milestone xmlns="6d93d202-47fc-4405-873a-cab67cc5f1b2">RTM/RTW</Milestone>
    <OriginalRelease xmlns="6d93d202-47fc-4405-873a-cab67cc5f1b2">15</OriginalRelease>
    <RecommendationsModifier xmlns="6d93d202-47fc-4405-873a-cab67cc5f1b2" xsi:nil="true"/>
    <ScenarioTagsTaxHTField0 xmlns="6d93d202-47fc-4405-873a-cab67cc5f1b2">
      <Terms xmlns="http://schemas.microsoft.com/office/infopath/2007/PartnerControls"/>
    </ScenarioTagsTaxHTField0>
    <UANotes xmlns="6d93d202-47fc-4405-873a-cab67cc5f1b2" xsi:nil="true"/>
    <Description0 xmlns="bf6b0f3f-ed6c-454b-b2d4-52635cea7979" xsi:nil="true"/>
    <CategoryTagsTaxHTField0 xmlns="6d93d202-47fc-4405-873a-cab67cc5f1b2">
      <Terms xmlns="http://schemas.microsoft.com/office/infopath/2007/PartnerControls"/>
    </CategoryTagsTaxHTField0>
  </documentManagement>
</p:properties>
</file>

<file path=customXml/itemProps1.xml><?xml version="1.0" encoding="utf-8"?>
<ds:datastoreItem xmlns:ds="http://schemas.openxmlformats.org/officeDocument/2006/customXml" ds:itemID="{F423D9C8-F661-4253-96DC-4E59AB7C66C6}"/>
</file>

<file path=customXml/itemProps2.xml><?xml version="1.0" encoding="utf-8"?>
<ds:datastoreItem xmlns:ds="http://schemas.openxmlformats.org/officeDocument/2006/customXml" ds:itemID="{1C1BD87F-56C0-44A2-9063-DBD812914BAE}"/>
</file>

<file path=customXml/itemProps3.xml><?xml version="1.0" encoding="utf-8"?>
<ds:datastoreItem xmlns:ds="http://schemas.openxmlformats.org/officeDocument/2006/customXml" ds:itemID="{55E7FB4E-27CC-4001-A9F4-BECB9E209651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732</Words>
  <Application>Microsoft Office PowerPoint</Application>
  <PresentationFormat>On-screen Show (4:3)</PresentationFormat>
  <Paragraphs>74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10" baseType="lpstr">
      <vt:lpstr>Arial</vt:lpstr>
      <vt:lpstr>Calibri</vt:lpstr>
      <vt:lpstr>Segoe</vt:lpstr>
      <vt:lpstr>Segoe Semibold</vt:lpstr>
      <vt:lpstr>Segoe UI</vt:lpstr>
      <vt:lpstr>Segoe UI Light</vt:lpstr>
      <vt:lpstr>Times New Roman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Quick Reference about instant messaging, presence, and contacts</dc:title>
  <dc:creator/>
  <cp:lastModifiedBy/>
  <cp:revision>1</cp:revision>
  <dcterms:created xsi:type="dcterms:W3CDTF">2012-03-30T15:13:48Z</dcterms:created>
  <dcterms:modified xsi:type="dcterms:W3CDTF">2013-07-03T10:39:51Z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0x01010069924D1ECC420D47A2456556BC94F7370201008F1C6E30AEB54E4D88D93ABFCCC9DE5C</vt:lpwstr>
  </property>
  <property fmtid="{D5CDD505-2E9C-101B-9397-08002B2CF9AE}" pid="3" name="_dlc_DocIdItemGuid">
    <vt:lpwstr>044d57a3-7eea-48dd-a4c9-f2f0e23f34f9</vt:lpwstr>
  </property>
  <property fmtid="{D5CDD505-2E9C-101B-9397-08002B2CF9AE}" pid="4" name="HiddenCategoryTags">
    <vt:lpwstr/>
  </property>
  <property fmtid="{D5CDD505-2E9C-101B-9397-08002B2CF9AE}" pid="5" name="InternalTags">
    <vt:lpwstr>7052;#O15_Gallatin_Collection|effce35c-3a8c-4ff6-b25f-ea1098c0948f;#6988;#Fast Track Content|0ce24488-111c-403a-9456-d716b5553d48</vt:lpwstr>
  </property>
  <property fmtid="{D5CDD505-2E9C-101B-9397-08002B2CF9AE}" pid="6" name="FeatureTags">
    <vt:lpwstr/>
  </property>
  <property fmtid="{D5CDD505-2E9C-101B-9397-08002B2CF9AE}" pid="7" name="LocalizationTags">
    <vt:lpwstr/>
  </property>
  <property fmtid="{D5CDD505-2E9C-101B-9397-08002B2CF9AE}" pid="8" name="CategoryTags">
    <vt:lpwstr/>
  </property>
  <property fmtid="{D5CDD505-2E9C-101B-9397-08002B2CF9AE}" pid="9" name="ScenarioTags">
    <vt:lpwstr/>
  </property>
  <property fmtid="{D5CDD505-2E9C-101B-9397-08002B2CF9AE}" pid="10" name="CampaignTags">
    <vt:lpwstr/>
  </property>
</Properties>
</file>