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1583" autoAdjust="0"/>
    <p:restoredTop sz="94676" autoAdjust="0"/>
  </p:normalViewPr>
  <p:slideViewPr>
    <p:cSldViewPr>
      <p:cViewPr>
        <p:scale>
          <a:sx n="117" d="100"/>
          <a:sy n="117" d="100"/>
        </p:scale>
        <p:origin x="-276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ustomXml" Target="../customXml/item4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ADE5B6-9291-45DB-BC5E-AEEDCB87FB96}" type="datetimeFigureOut">
              <a:rPr lang="en-US" altLang="en-US"/>
              <a:pPr/>
              <a:t>6/20/2014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253683-0E0F-4093-B540-3D0E2EAF64A5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0832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940790-51CA-4878-8D40-6AC9B9E0CEA3}" type="datetimeFigureOut">
              <a:rPr lang="en-US" altLang="en-US"/>
              <a:pPr/>
              <a:t>6/20/2014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229B02-3E52-427E-9558-253D011547E8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5222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15ABC1-9BF2-491E-939E-FBF57BA3B138}" type="datetimeFigureOut">
              <a:rPr lang="en-US" altLang="en-US"/>
              <a:pPr/>
              <a:t>6/20/2014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620557-7E35-42F2-836F-A50F7D3C237C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5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72B405-2A97-4FA2-8768-A2110DF1A183}" type="datetimeFigureOut">
              <a:rPr lang="en-US" altLang="en-US"/>
              <a:pPr/>
              <a:t>6/20/2014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29B9F4-7C2F-4FED-AFC5-F215AB318368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6413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7C349D-310B-410F-8488-B21A80F8710A}" type="datetimeFigureOut">
              <a:rPr lang="en-US" altLang="en-US"/>
              <a:pPr/>
              <a:t>6/20/2014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557BC9-4AC8-485C-A88D-454EC7BAA068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2779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3A279C-B1BE-4D83-80DC-F91BF18C92AA}" type="datetimeFigureOut">
              <a:rPr lang="en-US" altLang="en-US"/>
              <a:pPr/>
              <a:t>6/20/2014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EB95A2-912F-4256-9EB0-375B87385AD1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0633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1224EB-46C5-4D7F-B8D8-72DE46C817DF}" type="datetimeFigureOut">
              <a:rPr lang="en-US" altLang="en-US"/>
              <a:pPr/>
              <a:t>6/20/2014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4DFD4-32D8-4A8C-AB67-21F2C6608EF1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4579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6011A8-AE0F-4B37-B1AA-AB95E2134874}" type="datetimeFigureOut">
              <a:rPr lang="en-US" altLang="en-US"/>
              <a:pPr/>
              <a:t>6/20/2014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C5E4D3-A0AC-4FC6-B686-90FE8DE0FEDF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939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A6B818-D1C5-48BA-9321-DD36E58EDED7}" type="datetimeFigureOut">
              <a:rPr lang="en-US" altLang="en-US"/>
              <a:pPr/>
              <a:t>6/20/2014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CDB76B-3663-404E-84E1-2B55B83397B8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1071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D92074-40FB-49EE-B4CE-67279002FCF7}" type="datetimeFigureOut">
              <a:rPr lang="en-US" altLang="en-US"/>
              <a:pPr/>
              <a:t>6/20/2014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49B84-EAD6-437C-B953-5C9C6FF6DB90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6853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0266EC-3785-4F58-B8B6-96ED2D63464D}" type="datetimeFigureOut">
              <a:rPr lang="en-US" altLang="en-US"/>
              <a:pPr/>
              <a:t>6/20/2014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9EDA08-0873-4CD9-A84E-FD21FFCDE432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1443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D6564C4D-1DF6-44F9-B070-32D1B084CBB0}" type="datetimeFigureOut">
              <a:rPr lang="en-US" altLang="en-US"/>
              <a:pPr/>
              <a:t>6/20/2014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D661759D-B94C-4CFD-8EF8-A0C0C16C8267}" type="slidenum">
              <a:rPr lang="en-US" altLang="en-US"/>
              <a:pPr/>
              <a:t>‹N°›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Capture d’écran du pavé de numérotation, avec l’icône Désactiver le son en bas de la zone en surbrillanc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28875" y="4123273"/>
            <a:ext cx="2018098" cy="177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 descr="””"/>
          <p:cNvCxnSpPr/>
          <p:nvPr/>
        </p:nvCxnSpPr>
        <p:spPr>
          <a:xfrm>
            <a:off x="4572000" y="76200"/>
            <a:ext cx="0" cy="67056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686300" y="906463"/>
            <a:ext cx="4214813" cy="2331407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150000"/>
              </a:lnSpc>
              <a:buSzPct val="100000"/>
            </a:pPr>
            <a:r>
              <a:rPr lang="fr-FR" altLang="en-US" sz="1200" dirty="0" smtClean="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Configurer votre périphérique audio</a:t>
            </a:r>
          </a:p>
          <a:p>
            <a:pPr>
              <a:lnSpc>
                <a:spcPct val="125000"/>
              </a:lnSpc>
              <a:spcBef>
                <a:spcPts val="300"/>
              </a:spcBef>
              <a:buSzPct val="100000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Avant d’utiliser Lync pour passer un appel ou participer à une réunion, configurez votre périphérique audio et vérifiez la qualité du son. Vous pouvez utiliser le micro et les haut-parleurs de votre ordinateur ou brancher un casque.</a:t>
            </a:r>
          </a:p>
          <a:p>
            <a:pPr marL="228600" indent="-228600">
              <a:lnSpc>
                <a:spcPct val="125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Cliquez sur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Sélectionner votre </a:t>
            </a:r>
            <a:b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</a:b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périphérique principal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, en</a:t>
            </a:r>
            <a:b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</a:b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bas, à gauche de Lync, puis</a:t>
            </a:r>
            <a:b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</a:b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cliquez sur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Paramètres du </a:t>
            </a:r>
            <a:b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</a:b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périphérique audio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.</a:t>
            </a:r>
          </a:p>
          <a:p>
            <a:pPr marL="228600" indent="-228600">
              <a:lnSpc>
                <a:spcPct val="125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Sélectionnez votre périphérique </a:t>
            </a:r>
            <a:b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</a:b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dans le menu </a:t>
            </a:r>
            <a:r>
              <a:rPr lang="fr-FR" altLang="en-US" sz="800" b="1" dirty="0" smtClean="0">
                <a:solidFill>
                  <a:srgbClr val="595959"/>
                </a:solidFill>
                <a:latin typeface="Segoe"/>
                <a:cs typeface="Segoe UI" pitchFamily="34" charset="0"/>
              </a:rPr>
              <a:t>Périphérique audio</a:t>
            </a:r>
            <a:r>
              <a:rPr lang="fr-FR" altLang="en-US" sz="800" dirty="0" smtClean="0">
                <a:solidFill>
                  <a:srgbClr val="595959"/>
                </a:solidFill>
                <a:latin typeface="Segoe"/>
                <a:cs typeface="Segoe UI" pitchFamily="34" charset="0"/>
              </a:rPr>
              <a:t>, </a:t>
            </a:r>
            <a:br>
              <a:rPr lang="fr-FR" altLang="en-US" sz="800" dirty="0" smtClean="0">
                <a:solidFill>
                  <a:srgbClr val="595959"/>
                </a:solidFill>
                <a:latin typeface="Segoe"/>
                <a:cs typeface="Segoe UI" pitchFamily="34" charset="0"/>
              </a:rPr>
            </a:br>
            <a:r>
              <a:rPr lang="fr-FR" altLang="en-US" sz="800" dirty="0" smtClean="0">
                <a:solidFill>
                  <a:srgbClr val="595959"/>
                </a:solidFill>
                <a:latin typeface="Segoe"/>
                <a:cs typeface="Segoe UI" pitchFamily="34" charset="0"/>
              </a:rPr>
              <a:t>puis réglez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 le volume du </a:t>
            </a:r>
            <a:b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</a:b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haut-parleur et du micro, au besoin</a:t>
            </a:r>
            <a:r>
              <a:rPr lang="fr-FR" altLang="en-US" sz="800" dirty="0" smtClean="0">
                <a:solidFill>
                  <a:srgbClr val="595959"/>
                </a:solidFill>
                <a:latin typeface="Segoe"/>
                <a:cs typeface="Segoe UI" pitchFamily="34" charset="0"/>
              </a:rPr>
              <a:t>. </a:t>
            </a:r>
            <a:endParaRPr lang="fr-FR" altLang="en-US" sz="800" dirty="0">
              <a:solidFill>
                <a:srgbClr val="595959"/>
              </a:solidFill>
              <a:latin typeface="Segoe"/>
              <a:cs typeface="Segoe UI" pitchFamily="34" charset="0"/>
            </a:endParaRPr>
          </a:p>
        </p:txBody>
      </p:sp>
      <p:cxnSp>
        <p:nvCxnSpPr>
          <p:cNvPr id="30" name="Straight Connector 29" descr="””"/>
          <p:cNvCxnSpPr/>
          <p:nvPr/>
        </p:nvCxnSpPr>
        <p:spPr>
          <a:xfrm>
            <a:off x="114300" y="6457950"/>
            <a:ext cx="4267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4660900" y="3187700"/>
            <a:ext cx="4267200" cy="495007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SzPct val="100000"/>
            </a:pPr>
            <a:r>
              <a:rPr lang="fr-FR" altLang="en-US" sz="1200" dirty="0" smtClean="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Démarrer un appel</a:t>
            </a:r>
          </a:p>
          <a:p>
            <a:pPr marL="171450" indent="-171450">
              <a:lnSpc>
                <a:spcPts val="14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Placez le curseur sur l’image du contact et cliquez sur l’icône du téléphone. </a:t>
            </a:r>
            <a:endParaRPr lang="fr-FR" altLang="en-US" sz="800" dirty="0">
              <a:solidFill>
                <a:srgbClr val="595959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2056" name="Subtitle 2"/>
          <p:cNvSpPr txBox="1">
            <a:spLocks/>
          </p:cNvSpPr>
          <p:nvPr/>
        </p:nvSpPr>
        <p:spPr bwMode="auto">
          <a:xfrm>
            <a:off x="5448300" y="442913"/>
            <a:ext cx="2247900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pitchFamily="34" charset="0"/>
              <a:buNone/>
            </a:pPr>
            <a:r>
              <a:rPr lang="fr-FR" altLang="en-US" sz="2400" dirty="0" smtClean="0">
                <a:solidFill>
                  <a:srgbClr val="00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Audio</a:t>
            </a:r>
            <a:endParaRPr lang="fr-FR" altLang="en-US" sz="2400" dirty="0">
              <a:solidFill>
                <a:srgbClr val="000000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0" y="6473825"/>
            <a:ext cx="4572000" cy="20005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SzPct val="100000"/>
            </a:pPr>
            <a:r>
              <a:rPr lang="fr-FR" altLang="en-US" sz="700" dirty="0" smtClean="0">
                <a:solidFill>
                  <a:srgbClr val="595959"/>
                </a:solidFill>
              </a:rPr>
              <a:t>© 2012 Microsoft Corporation.  Tous droits réservés.</a:t>
            </a:r>
            <a:endParaRPr lang="fr-FR" altLang="en-US" sz="700" dirty="0">
              <a:solidFill>
                <a:srgbClr val="595959"/>
              </a:solidFill>
            </a:endParaRPr>
          </a:p>
        </p:txBody>
      </p:sp>
      <p:sp>
        <p:nvSpPr>
          <p:cNvPr id="25" name="Subtitle 2"/>
          <p:cNvSpPr txBox="1">
            <a:spLocks/>
          </p:cNvSpPr>
          <p:nvPr/>
        </p:nvSpPr>
        <p:spPr bwMode="auto">
          <a:xfrm>
            <a:off x="5448300" y="192088"/>
            <a:ext cx="3086100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pitchFamily="34" charset="0"/>
              <a:buNone/>
            </a:pPr>
            <a:r>
              <a:rPr lang="fr-FR" altLang="en-US" sz="1200" dirty="0" smtClean="0">
                <a:solidFill>
                  <a:srgbClr val="000000"/>
                </a:solidFill>
                <a:latin typeface="Segoe UI Light" pitchFamily="34" charset="0"/>
              </a:rPr>
              <a:t>Aide-mémoire sur Lync 2013 pour Office 365</a:t>
            </a:r>
            <a:endParaRPr lang="fr-FR" altLang="en-US" sz="1200" dirty="0">
              <a:solidFill>
                <a:srgbClr val="000000"/>
              </a:solidFill>
              <a:latin typeface="Segoe UI Light" pitchFamily="34" charset="0"/>
            </a:endParaRPr>
          </a:p>
        </p:txBody>
      </p:sp>
      <p:cxnSp>
        <p:nvCxnSpPr>
          <p:cNvPr id="26" name="Straight Connector 25" descr="””"/>
          <p:cNvCxnSpPr/>
          <p:nvPr/>
        </p:nvCxnSpPr>
        <p:spPr>
          <a:xfrm>
            <a:off x="4762500" y="914400"/>
            <a:ext cx="41529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0" name="Picture 2" descr="“”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0" y="192088"/>
            <a:ext cx="69215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28" descr="Capture d’écran illustrant la configuration du transfert d’appel sur un périphérique principal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30987" y="1784643"/>
            <a:ext cx="2336800" cy="1238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ecommended Charts highlight" descr="“”"/>
          <p:cNvSpPr/>
          <p:nvPr/>
        </p:nvSpPr>
        <p:spPr>
          <a:xfrm>
            <a:off x="6667500" y="1781178"/>
            <a:ext cx="371475" cy="211135"/>
          </a:xfrm>
          <a:prstGeom prst="rect">
            <a:avLst/>
          </a:prstGeom>
          <a:noFill/>
          <a:ln w="25400">
            <a:solidFill>
              <a:srgbClr val="EB098E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fr-FR" altLang="en-US" sz="1600" dirty="0">
              <a:solidFill>
                <a:srgbClr val="EB098E"/>
              </a:solidFill>
              <a:latin typeface="Calibri" pitchFamily="34" charset="0"/>
            </a:endParaRPr>
          </a:p>
        </p:txBody>
      </p:sp>
      <p:sp>
        <p:nvSpPr>
          <p:cNvPr id="41" name="Recommended Charts highlight" descr="“”"/>
          <p:cNvSpPr/>
          <p:nvPr/>
        </p:nvSpPr>
        <p:spPr>
          <a:xfrm>
            <a:off x="2461685" y="5666845"/>
            <a:ext cx="314325" cy="276225"/>
          </a:xfrm>
          <a:prstGeom prst="rect">
            <a:avLst/>
          </a:prstGeom>
          <a:noFill/>
          <a:ln w="25400">
            <a:solidFill>
              <a:srgbClr val="EB098E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fr-FR" altLang="en-US" sz="1600" dirty="0">
              <a:solidFill>
                <a:srgbClr val="EB098E"/>
              </a:solidFill>
              <a:latin typeface="Calibri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80975" y="3352800"/>
            <a:ext cx="2247900" cy="290079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125000"/>
              </a:lnSpc>
              <a:spcBef>
                <a:spcPts val="300"/>
              </a:spcBef>
              <a:buSzPct val="100000"/>
            </a:pPr>
            <a:r>
              <a:rPr lang="fr-FR" altLang="en-US" sz="1200" dirty="0" smtClean="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Utiliser les contrôles d’appel audio</a:t>
            </a:r>
          </a:p>
          <a:p>
            <a:pPr>
              <a:lnSpc>
                <a:spcPct val="125000"/>
              </a:lnSpc>
              <a:spcBef>
                <a:spcPts val="300"/>
              </a:spcBef>
              <a:buSzPct val="100000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Pendant un appel, placez le curseur sur le bouton du téléphone/micro pour accéder aux contrôles.</a:t>
            </a:r>
          </a:p>
          <a:p>
            <a:pPr marL="171450" indent="-171450">
              <a:lnSpc>
                <a:spcPct val="125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Pour mettre l’appel en attente, cliquez sur le bouton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Mettre l’appel en attente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.</a:t>
            </a:r>
          </a:p>
          <a:p>
            <a:pPr marL="171450" indent="-171450">
              <a:lnSpc>
                <a:spcPct val="125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Pour désactiver le son, cliquez sur le bouton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Désactiver le son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.</a:t>
            </a:r>
          </a:p>
          <a:p>
            <a:pPr marL="171450" indent="-171450">
              <a:lnSpc>
                <a:spcPct val="125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Si le transfert d’appel est disponible pour votre compte, cliquez sur l’onglet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Transférer l’appel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, puis sélectionnez le numéro souhaité.</a:t>
            </a:r>
          </a:p>
          <a:p>
            <a:pPr marL="171450" indent="-171450">
              <a:lnSpc>
                <a:spcPct val="125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Pour raccrocher, cliquez sur le bouton du téléphone dans la fenêtre de conversation. </a:t>
            </a:r>
            <a:endParaRPr lang="fr-FR" altLang="en-US" sz="800" dirty="0">
              <a:solidFill>
                <a:srgbClr val="595959"/>
              </a:solidFill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2065" name="Picture 4" descr="“”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058" y="6053668"/>
            <a:ext cx="304800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4705350" y="3643313"/>
            <a:ext cx="4267200" cy="120802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125000"/>
              </a:lnSpc>
              <a:spcBef>
                <a:spcPts val="300"/>
              </a:spcBef>
              <a:buSzPct val="100000"/>
            </a:pPr>
            <a:r>
              <a:rPr lang="fr-FR" altLang="en-US" sz="1200" dirty="0" smtClean="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Démarrer une téléconférence</a:t>
            </a:r>
          </a:p>
          <a:p>
            <a:pPr marL="228600" indent="-228600">
              <a:lnSpc>
                <a:spcPct val="125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Dans votre liste de contacts, sélectionnez plusieurs contacts en appuyant sur la touche Ctrl et en la maintenant enfoncée tout en cliquant sur les noms. </a:t>
            </a:r>
          </a:p>
          <a:p>
            <a:pPr marL="228600" indent="-228600">
              <a:lnSpc>
                <a:spcPct val="125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Cliquez avec le bouton droit sur un nom sélectionné, puis cliquez sur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Démarrer une téléconférence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.</a:t>
            </a:r>
          </a:p>
          <a:p>
            <a:pPr marL="228600" indent="-228600">
              <a:lnSpc>
                <a:spcPct val="125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Cliquez sur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Appel Lync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.</a:t>
            </a:r>
            <a:endParaRPr lang="fr-FR" altLang="en-US" sz="800" dirty="0">
              <a:solidFill>
                <a:srgbClr val="595959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44" name="Rectangle 43" descr="Screen shot of person and her name "/>
          <p:cNvSpPr/>
          <p:nvPr/>
        </p:nvSpPr>
        <p:spPr>
          <a:xfrm>
            <a:off x="4675188" y="4778375"/>
            <a:ext cx="4297362" cy="184665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150000"/>
              </a:lnSpc>
              <a:buSzPct val="100000"/>
            </a:pPr>
            <a:r>
              <a:rPr lang="fr-FR" altLang="en-US" sz="1200" dirty="0" smtClean="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Répondre à un appel</a:t>
            </a:r>
          </a:p>
          <a:p>
            <a:pPr>
              <a:lnSpc>
                <a:spcPct val="150000"/>
              </a:lnSpc>
              <a:buSzPct val="100000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Lorsque quelqu’un vous appelle, une alerte apparaît sur votre écran.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Pour répondre à l’appel, cliquez dans la zone de la photo.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Pour refuser l’appel, cliquez sur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Ignorer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.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Pour démarrer une conversation par messagerie instantanée avec l’appelant plutôt qu’un appel audio, cliquez sur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Options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, puis sur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Répondre par un message instantané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Pour refuser cet appel et les suivants jusqu’à votre prochain changement de statut, cliquez sur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Options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, puis sur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Définir sur Ne pas déranger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. </a:t>
            </a:r>
            <a:endParaRPr lang="fr-FR" altLang="en-US" sz="800" dirty="0">
              <a:solidFill>
                <a:srgbClr val="595959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96863" y="615950"/>
            <a:ext cx="2105025" cy="179279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Dans la fenêtre de conversation, placez le curseur sur le bouton des personnes, puis cliquez sur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Inviter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plus de personnes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.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  </a:t>
            </a:r>
          </a:p>
          <a:p>
            <a:pPr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Tapez le ou les noms des personnes à inviter, ou sélectionnez-les, puis cliquez sur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OK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. </a:t>
            </a:r>
          </a:p>
          <a:p>
            <a:pPr marL="0" indent="0">
              <a:lnSpc>
                <a:spcPct val="150000"/>
              </a:lnSpc>
              <a:spcBef>
                <a:spcPts val="300"/>
              </a:spcBef>
              <a:buSzPct val="100000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Vos nouveaux invités reçoivent</a:t>
            </a:r>
            <a:b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</a:b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une invitation à participer à l’appel.  </a:t>
            </a:r>
            <a:endParaRPr lang="fr-FR" altLang="en-US" sz="800" dirty="0">
              <a:solidFill>
                <a:srgbClr val="595959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2069" name="Rectangle 50"/>
          <p:cNvSpPr>
            <a:spLocks noChangeArrowheads="1"/>
          </p:cNvSpPr>
          <p:nvPr/>
        </p:nvSpPr>
        <p:spPr bwMode="auto">
          <a:xfrm>
            <a:off x="211138" y="241300"/>
            <a:ext cx="2675284" cy="33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150000"/>
              </a:lnSpc>
              <a:buSzPct val="100000"/>
            </a:pPr>
            <a:r>
              <a:rPr lang="fr-FR" altLang="en-US" sz="1200" dirty="0" smtClean="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Inviter d’autres personnes à un appel</a:t>
            </a:r>
            <a:endParaRPr lang="fr-FR" altLang="en-US" sz="1200" dirty="0">
              <a:solidFill>
                <a:srgbClr val="000000"/>
              </a:solidFill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2070" name="Picture 3" descr="Capture d’écran d’une personne avec son nom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71725" y="735013"/>
            <a:ext cx="1971675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Rectangle 52"/>
          <p:cNvSpPr/>
          <p:nvPr/>
        </p:nvSpPr>
        <p:spPr>
          <a:xfrm>
            <a:off x="187324" y="2568714"/>
            <a:ext cx="4384675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buSzPct val="100000"/>
            </a:pPr>
            <a:r>
              <a:rPr lang="fr-FR" altLang="en-US" sz="1200" dirty="0" smtClean="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Ajouter du son à une conversation par messagerie instantanée</a:t>
            </a:r>
          </a:p>
          <a:p>
            <a:pPr>
              <a:lnSpc>
                <a:spcPct val="125000"/>
              </a:lnSpc>
              <a:spcBef>
                <a:spcPts val="300"/>
              </a:spcBef>
              <a:buSzPct val="100000"/>
            </a:pP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Dans la fenêtre de conversation, placez le curseur sur l’icône du téléphone, puis sélectionnez </a:t>
            </a:r>
            <a:r>
              <a:rPr lang="fr-FR" altLang="en-US" sz="800" b="1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Appel Lync</a:t>
            </a:r>
            <a:r>
              <a:rPr lang="fr-FR" altLang="en-US" sz="800" dirty="0" smtClean="0">
                <a:solidFill>
                  <a:srgbClr val="595959"/>
                </a:solidFill>
                <a:latin typeface="Segoe UI" pitchFamily="34" charset="0"/>
                <a:cs typeface="Segoe UI" pitchFamily="34" charset="0"/>
              </a:rPr>
              <a:t>.</a:t>
            </a:r>
            <a:endParaRPr lang="fr-FR" altLang="en-US" sz="800" dirty="0">
              <a:solidFill>
                <a:srgbClr val="595959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54" name="Recommended Charts highlight" descr="“”"/>
          <p:cNvSpPr/>
          <p:nvPr/>
        </p:nvSpPr>
        <p:spPr>
          <a:xfrm>
            <a:off x="2373313" y="1960563"/>
            <a:ext cx="458787" cy="420687"/>
          </a:xfrm>
          <a:prstGeom prst="rect">
            <a:avLst/>
          </a:prstGeom>
          <a:noFill/>
          <a:ln w="25400">
            <a:solidFill>
              <a:srgbClr val="EB098E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fr-FR" altLang="en-US" sz="1600" dirty="0">
              <a:solidFill>
                <a:srgbClr val="EB098E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accent6">
              <a:lumMod val="75000"/>
            </a:schemeClr>
          </a:solidFill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accent6">
              <a:lumMod val="75000"/>
            </a:schemeClr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PArbitraryFile" ma:contentTypeID="0x01010069924D1ECC420D47A2456556BC94F7370201008F1C6E30AEB54E4D88D93ABFCCC9DE5C" ma:contentTypeVersion="55" ma:contentTypeDescription="Create a new document." ma:contentTypeScope="" ma:versionID="15831c23558621f0620ae3b28806acc8">
  <xsd:schema xmlns:xsd="http://www.w3.org/2001/XMLSchema" xmlns:xs="http://www.w3.org/2001/XMLSchema" xmlns:p="http://schemas.microsoft.com/office/2006/metadata/properties" xmlns:ns2="6d93d202-47fc-4405-873a-cab67cc5f1b2" xmlns:ns3="bf6b0f3f-ed6c-454b-b2d4-52635cea7979" targetNamespace="http://schemas.microsoft.com/office/2006/metadata/properties" ma:root="true" ma:fieldsID="bff909271f2a66d1fc5aed4a4bc53784" ns2:_="" ns3:_="">
    <xsd:import namespace="6d93d202-47fc-4405-873a-cab67cc5f1b2"/>
    <xsd:import namespace="bf6b0f3f-ed6c-454b-b2d4-52635cea7979"/>
    <xsd:element name="properties">
      <xsd:complexType>
        <xsd:sequence>
          <xsd:element name="documentManagement">
            <xsd:complexType>
              <xsd:all>
                <xsd:element ref="ns2:Size"/>
                <xsd:element ref="ns2:AcquiredFrom" minOccurs="0"/>
                <xsd:element ref="ns2:UACurrentWords" minOccurs="0"/>
                <xsd:element ref="ns2:ApplicationCode" minOccurs="0"/>
                <xsd:element ref="ns2:ApplicationId" minOccurs="0"/>
                <xsd:element ref="ns2:Applications" minOccurs="0"/>
                <xsd:element ref="ns2:ApprovalLog" minOccurs="0"/>
                <xsd:element ref="ns2:ApprovalStatus" minOccurs="0"/>
                <xsd:element ref="ns2:FeedAppVer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uthorGroup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CategoryTagsTaxHTField0" minOccurs="0"/>
                <xsd:element ref="ns2:ClipArtFilename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FeatureTagsTaxHTField0" minOccurs="0"/>
                <xsd:element ref="ns2:FriendlyTitle" minOccurs="0"/>
                <xsd:element ref="ns2:HandoffToMSDN" minOccurs="0"/>
                <xsd:element ref="ns2:HiddenCategoryTagsTaxHTField0" minOccurs="0"/>
                <xsd:element ref="ns2:InProjectListLookup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LegacyData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NumericId" minOccurs="0"/>
                <xsd:element ref="ns2:NumOfRatingsLookup" minOccurs="0"/>
                <xsd:element ref="ns2:OOCacheId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AppVerPrimary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VoteCount" minOccurs="0"/>
                <xsd:element ref="ns3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93d202-47fc-4405-873a-cab67cc5f1b2" elementFormDefault="qualified">
    <xsd:import namespace="http://schemas.microsoft.com/office/2006/documentManagement/types"/>
    <xsd:import namespace="http://schemas.microsoft.com/office/infopath/2007/PartnerControls"/>
    <xsd:element name="Size" ma:index="1" ma:displayName="Size of File" ma:default="" ma:internalName="Size" ma:readOnly="false">
      <xsd:simpleType>
        <xsd:restriction base="dms:Text"/>
      </xsd:simpleType>
    </xsd:element>
    <xsd:element name="AcquiredFrom" ma:index="2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3" nillable="true" ma:displayName="Actual Word Count" ma:default="" ma:internalName="UACurrentWords" ma:readOnly="false">
      <xsd:simpleType>
        <xsd:restriction base="dms:Unknown"/>
      </xsd:simpleType>
    </xsd:element>
    <xsd:element name="ApplicationCode" ma:index="4" nillable="true" ma:displayName="Application Code" ma:default="" ma:list="{76656645-678D-4E20-8263-16431452190B}" ma:internalName="ApplicationCode" ma:readOnly="true" ma:showField="AppVerCod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pplicationId" ma:index="5" nillable="true" ma:displayName="Application ID" ma:default="" ma:list="{76656645-678D-4E20-8263-16431452190B}" ma:internalName="ApplicationId" ma:readOnly="true" ma:showField="AssetId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pplications" ma:index="6" nillable="true" ma:displayName="Applications (With Version)" ma:default="" ma:description="Applications this asset is associated with" ma:list="{76656645-678D-4E20-8263-16431452190B}" ma:internalName="Applications" ma:readOnly="false" ma:showField="Titl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pprovalLog" ma:index="7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8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FeedAppVer" ma:index="9" nillable="true" ma:displayName="AppVer" ma:default="" ma:hidden="true" ma:list="{76656645-678D-4E20-8263-16431452190B}" ma:internalName="FeedAppVer" ma:readOnly="true" ma:showField="AppVerForLookup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ssetStart" ma:index="10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11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12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13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4" nillable="true" ma:displayName="Asset Type" ma:default="" ma:internalName="AssetType" ma:readOnly="false">
      <xsd:simpleType>
        <xsd:restriction base="dms:Unknown"/>
      </xsd:simpleType>
    </xsd:element>
    <xsd:element name="APAuthor" ma:index="15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Group" ma:index="16" nillable="true" ma:displayName="Author Group" ma:default="" ma:internalName="AuthorGroup" ma:readOnly="false">
      <xsd:simpleType>
        <xsd:restriction base="dms:Choice">
          <xsd:enumeration value="AWSUA"/>
          <xsd:enumeration value="ITProUA"/>
          <xsd:enumeration value="PMG"/>
          <xsd:enumeration value="Partner UA"/>
          <xsd:enumeration value="Acquired"/>
          <xsd:enumeration value="BCM"/>
          <xsd:enumeration value="MSC"/>
          <xsd:enumeration value="Intl Site Management"/>
          <xsd:enumeration value="Other"/>
        </xsd:restriction>
      </xsd:simpleType>
    </xsd:element>
    <xsd:element name="AverageRating" ma:index="17" nillable="true" ma:displayName="Average Rating" ma:internalName="AverageRating" ma:readOnly="false">
      <xsd:simpleType>
        <xsd:restriction base="dms:Text"/>
      </xsd:simpleType>
    </xsd:element>
    <xsd:element name="BlockPublish" ma:index="18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9" nillable="true" ma:displayName="Bug Number" ma:default="" ma:internalName="BugNumber" ma:readOnly="false">
      <xsd:simpleType>
        <xsd:restriction base="dms:Text"/>
      </xsd:simpleType>
    </xsd:element>
    <xsd:element name="CampaignTagsTaxHTField0" ma:index="21" nillable="true" ma:taxonomy="true" ma:internalName="CampaignTagsTaxHTField0" ma:taxonomyFieldName="CampaignTags" ma:displayName="Campaigns" ma:readOnly="false" ma:default="" ma:fieldId="{dc79c007-7f28-4db9-9ba1-525d19a3279b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ategoryTagsTaxHTField0" ma:index="23" nillable="true" ma:taxonomy="true" ma:internalName="CategoryTagsTaxHTField0" ma:taxonomyFieldName="CategoryTags" ma:displayName="Category Tags" ma:readOnly="false" ma:default="" ma:fieldId="{1a6787f0-15ff-4ac7-b21c-3c863aab33d9}" ma:taxonomyMulti="true" ma:sspId="8f79753a-75d3-41f5-8ca3-40b843941b4f" ma:termSetId="4aebd7a4-721f-44fd-ade4-e5a748cd065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lipArtFilename" ma:index="24" nillable="true" ma:displayName="Clip Art Name" ma:default="" ma:internalName="ClipArtFilename" ma:readOnly="false">
      <xsd:simpleType>
        <xsd:restriction base="dms:Text"/>
      </xsd:simpleType>
    </xsd:element>
    <xsd:element name="ContentItem" ma:index="25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7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30" nillable="true" ma:displayName="CSX Hash" ma:default="" ma:internalName="CSXHash" ma:readOnly="false">
      <xsd:simpleType>
        <xsd:restriction base="dms:Text"/>
      </xsd:simpleType>
    </xsd:element>
    <xsd:element name="CSXSubmissionMarket" ma:index="31" nillable="true" ma:displayName="CSX Submission Market" ma:default="" ma:list="{80C6DD30-196A-4C6B-B1BF-A43F3B8ACD4F}" ma:internalName="CSXSubmissionMarket" ma:readOnly="false" ma:showField="MarketName" ma:web="6d93d202-47fc-4405-873a-cab67cc5f1b2">
      <xsd:simpleType>
        <xsd:restriction base="dms:Lookup"/>
      </xsd:simpleType>
    </xsd:element>
    <xsd:element name="CSXUpdate" ma:index="32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33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4" nillable="true" ma:displayName="Deleted?" ma:default="" ma:internalName="IsDeleted" ma:readOnly="false">
      <xsd:simpleType>
        <xsd:restriction base="dms:Boolean"/>
      </xsd:simpleType>
    </xsd:element>
    <xsd:element name="APDescription" ma:index="35" nillable="true" ma:displayName="Description" ma:default="" ma:internalName="APDescription" ma:readOnly="false">
      <xsd:simpleType>
        <xsd:restriction base="dms:Note"/>
      </xsd:simpleType>
    </xsd:element>
    <xsd:element name="DirectSourceMarket" ma:index="36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7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8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9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40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41" nillable="true" ma:displayName="Editorial Tags" ma:default="" ma:internalName="EditorialTags">
      <xsd:simpleType>
        <xsd:restriction base="dms:Unknown"/>
      </xsd:simpleType>
    </xsd:element>
    <xsd:element name="FeatureTagsTaxHTField0" ma:index="43" nillable="true" ma:taxonomy="true" ma:internalName="FeatureTagsTaxHTField0" ma:taxonomyFieldName="FeatureTags" ma:displayName="Features" ma:readOnly="false" ma:default="" ma:fieldId="{bb16b974-ed24-4278-8820-8e232d38904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FriendlyTitle" ma:index="44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HandoffToMSDN" ma:index="45" nillable="true" ma:displayName="Handoff To MSDN Date" ma:default="" ma:internalName="HandoffToMSDN" ma:readOnly="false">
      <xsd:simpleType>
        <xsd:restriction base="dms:DateTime"/>
      </xsd:simpleType>
    </xsd:element>
    <xsd:element name="HiddenCategoryTagsTaxHTField0" ma:index="47" nillable="true" ma:taxonomy="true" ma:internalName="HiddenCategoryTagsTaxHTField0" ma:taxonomyFieldName="HiddenCategoryTags" ma:displayName="Hidden Category" ma:readOnly="false" ma:default="" ma:fieldId="{23c0d7ab-cf13-4e85-9bfc-09ead350e9eb}" ma:taxonomyMulti="true" ma:sspId="8f79753a-75d3-41f5-8ca3-40b843941b4f" ma:termSetId="db61d45c-64f2-4e37-a8e3-d5adce206e5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ProjectListLookup" ma:index="48" nillable="true" ma:displayName="InProjectListLookup" ma:list="{7E2D4CA2-442A-4FDA-AA57-71B8C7B2C53C}" ma:internalName="InProjectListLookup" ma:readOnly="true" ma:showField="InProjectList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InternalTagsTaxHTField0" ma:index="50" nillable="true" ma:taxonomy="true" ma:internalName="InternalTagsTaxHTField0" ma:taxonomyFieldName="InternalTags" ma:displayName="Internal Tags" ma:readOnly="false" ma:default="" ma:fieldId="{fd9a49dc-3dbf-4047-b62d-1d587abe7b40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51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2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3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4" nillable="true" ma:displayName="Last Complete Version Lookup" ma:default="" ma:list="{7E2D4CA2-442A-4FDA-AA57-71B8C7B2C53C}" ma:internalName="LastCompleteVersionLookup" ma:readOnly="true" ma:showField="LastCompleteVersion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5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6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7" nillable="true" ma:displayName="Last Preview Attempt Error" ma:default="" ma:list="{7E2D4CA2-442A-4FDA-AA57-71B8C7B2C53C}" ma:internalName="LastPreviewErrorLookup" ma:readOnly="true" ma:showField="LastPreviewError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8" nillable="true" ma:displayName="Last Preview Attempt Result" ma:default="" ma:list="{7E2D4CA2-442A-4FDA-AA57-71B8C7B2C53C}" ma:internalName="LastPreviewResultLookup" ma:readOnly="true" ma:showField="LastPreviewResult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9" nillable="true" ma:displayName="Last Preview Attempted On" ma:default="" ma:list="{7E2D4CA2-442A-4FDA-AA57-71B8C7B2C53C}" ma:internalName="LastPreviewAttemptDateLookup" ma:readOnly="true" ma:showField="LastPreviewAttemptDat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60" nillable="true" ma:displayName="Last Previewed By" ma:default="" ma:list="{7E2D4CA2-442A-4FDA-AA57-71B8C7B2C53C}" ma:internalName="LastPreviewedByLookup" ma:readOnly="true" ma:showField="LastPreviewedBy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61" nillable="true" ma:displayName="Last Previewed Date" ma:default="" ma:list="{7E2D4CA2-442A-4FDA-AA57-71B8C7B2C53C}" ma:internalName="LastPreviewTimeLookup" ma:readOnly="true" ma:showField="LastPreviewTim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2" nillable="true" ma:displayName="Last Previewed Version" ma:default="" ma:list="{7E2D4CA2-442A-4FDA-AA57-71B8C7B2C53C}" ma:internalName="LastPreviewVersionLookup" ma:readOnly="true" ma:showField="LastPreviewVersion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3" nillable="true" ma:displayName="Last Publish Attempt Error" ma:default="" ma:list="{7E2D4CA2-442A-4FDA-AA57-71B8C7B2C53C}" ma:internalName="LastPublishErrorLookup" ma:readOnly="true" ma:showField="LastPublishError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4" nillable="true" ma:displayName="Last Publish Attempt Result" ma:default="" ma:list="{7E2D4CA2-442A-4FDA-AA57-71B8C7B2C53C}" ma:internalName="LastPublishResultLookup" ma:readOnly="true" ma:showField="LastPublishResult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5" nillable="true" ma:displayName="Last Publish Attempted On" ma:default="" ma:list="{7E2D4CA2-442A-4FDA-AA57-71B8C7B2C53C}" ma:internalName="LastPublishAttemptDateLookup" ma:readOnly="true" ma:showField="LastPublishAttemptDat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6" nillable="true" ma:displayName="Last Published By" ma:default="" ma:list="{7E2D4CA2-442A-4FDA-AA57-71B8C7B2C53C}" ma:internalName="LastPublishedByLookup" ma:readOnly="true" ma:showField="LastPublishedBy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7" nillable="true" ma:displayName="Last Published Date" ma:default="" ma:list="{7E2D4CA2-442A-4FDA-AA57-71B8C7B2C53C}" ma:internalName="LastPublishTimeLookup" ma:readOnly="true" ma:showField="LastPublishTim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8" nillable="true" ma:displayName="Last Published Version" ma:default="" ma:list="{7E2D4CA2-442A-4FDA-AA57-71B8C7B2C53C}" ma:internalName="LastPublishVersionLookup" ma:readOnly="true" ma:showField="LastPublishVersion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egacyData" ma:index="69" nillable="true" ma:displayName="Legacy Data" ma:default="" ma:internalName="LegacyData" ma:readOnly="false">
      <xsd:simpleType>
        <xsd:restriction base="dms:Note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4CDE398E-75A7-4993-8C61-2BFD31F64754}" ma:internalName="LocLastLocAttemptVersionLookup" ma:readOnly="false" ma:showField="LastLocAttemptVersion" ma:web="6d93d202-47fc-4405-873a-cab67cc5f1b2">
      <xsd:simpleType>
        <xsd:restriction base="dms:Lookup"/>
      </xsd:simpleType>
    </xsd:element>
    <xsd:element name="LocLastLocAttemptVersionTypeLookup" ma:index="72" nillable="true" ma:displayName="Loc Last Loc Attempt Version Type" ma:default="" ma:list="{4CDE398E-75A7-4993-8C61-2BFD31F64754}" ma:internalName="LocLastLocAttemptVersionTypeLookup" ma:readOnly="true" ma:showField="LastLocAttemptVersionType" ma:web="6d93d202-47fc-4405-873a-cab67cc5f1b2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4CDE398E-75A7-4993-8C61-2BFD31F64754}" ma:internalName="LocNewPublishedVersionLookup" ma:readOnly="true" ma:showField="NewPublishedVersion" ma:web="6d93d202-47fc-4405-873a-cab67cc5f1b2">
      <xsd:simpleType>
        <xsd:restriction base="dms:Lookup"/>
      </xsd:simpleType>
    </xsd:element>
    <xsd:element name="LocOverallHandbackStatusLookup" ma:index="76" nillable="true" ma:displayName="Loc Overall Handback Status" ma:default="" ma:list="{4CDE398E-75A7-4993-8C61-2BFD31F64754}" ma:internalName="LocOverallHandbackStatusLookup" ma:readOnly="true" ma:showField="OverallHandbackStatus" ma:web="6d93d202-47fc-4405-873a-cab67cc5f1b2">
      <xsd:simpleType>
        <xsd:restriction base="dms:Lookup"/>
      </xsd:simpleType>
    </xsd:element>
    <xsd:element name="LocOverallLocStatusLookup" ma:index="77" nillable="true" ma:displayName="Loc Overall Localize Status" ma:default="" ma:list="{4CDE398E-75A7-4993-8C61-2BFD31F64754}" ma:internalName="LocOverallLocStatusLookup" ma:readOnly="true" ma:showField="OverallLocStatus" ma:web="6d93d202-47fc-4405-873a-cab67cc5f1b2">
      <xsd:simpleType>
        <xsd:restriction base="dms:Lookup"/>
      </xsd:simpleType>
    </xsd:element>
    <xsd:element name="LocOverallPreviewStatusLookup" ma:index="78" nillable="true" ma:displayName="Loc Overall Preview Status" ma:default="" ma:list="{4CDE398E-75A7-4993-8C61-2BFD31F64754}" ma:internalName="LocOverallPreviewStatusLookup" ma:readOnly="true" ma:showField="OverallPreviewStatus" ma:web="6d93d202-47fc-4405-873a-cab67cc5f1b2">
      <xsd:simpleType>
        <xsd:restriction base="dms:Lookup"/>
      </xsd:simpleType>
    </xsd:element>
    <xsd:element name="LocOverallPublishStatusLookup" ma:index="79" nillable="true" ma:displayName="Loc Overall Publish Status" ma:default="" ma:list="{4CDE398E-75A7-4993-8C61-2BFD31F64754}" ma:internalName="LocOverallPublishStatusLookup" ma:readOnly="true" ma:showField="OverallPublishStatus" ma:web="6d93d202-47fc-4405-873a-cab67cc5f1b2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4CDE398E-75A7-4993-8C61-2BFD31F64754}" ma:internalName="LocProcessedForHandoffsLookup" ma:readOnly="true" ma:showField="ProcessedForHandoffs" ma:web="6d93d202-47fc-4405-873a-cab67cc5f1b2">
      <xsd:simpleType>
        <xsd:restriction base="dms:Lookup"/>
      </xsd:simpleType>
    </xsd:element>
    <xsd:element name="LocProcessedForMarketsLookup" ma:index="82" nillable="true" ma:displayName="Loc Processed For Markets" ma:default="" ma:list="{4CDE398E-75A7-4993-8C61-2BFD31F64754}" ma:internalName="LocProcessedForMarketsLookup" ma:readOnly="true" ma:showField="ProcessedForMarkets" ma:web="6d93d202-47fc-4405-873a-cab67cc5f1b2">
      <xsd:simpleType>
        <xsd:restriction base="dms:Lookup"/>
      </xsd:simpleType>
    </xsd:element>
    <xsd:element name="LocPublishedDependentAssetsLookup" ma:index="83" nillable="true" ma:displayName="Loc Published Dependent Assets" ma:default="" ma:list="{4CDE398E-75A7-4993-8C61-2BFD31F64754}" ma:internalName="LocPublishedDependentAssetsLookup" ma:readOnly="true" ma:showField="PublishedDependentAssets" ma:web="6d93d202-47fc-4405-873a-cab67cc5f1b2">
      <xsd:simpleType>
        <xsd:restriction base="dms:Lookup"/>
      </xsd:simpleType>
    </xsd:element>
    <xsd:element name="LocPublishedLinkedAssetsLookup" ma:index="84" nillable="true" ma:displayName="Loc Published Linked Assets" ma:default="" ma:list="{4CDE398E-75A7-4993-8C61-2BFD31F64754}" ma:internalName="LocPublishedLinkedAssetsLookup" ma:readOnly="true" ma:showField="PublishedLinkedAssets" ma:web="6d93d202-47fc-4405-873a-cab67cc5f1b2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db560eb5-700a-4f94-8fda-b57de4261f12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80C6DD30-196A-4C6B-B1BF-A43F3B8ACD4F}" ma:internalName="Markets" ma:readOnly="false" ma:showField="MarketNam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NumericId" ma:index="94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5" nillable="true" ma:displayName="NumOfRatings" ma:default="" ma:list="{7E2D4CA2-442A-4FDA-AA57-71B8C7B2C53C}" ma:internalName="NumOfRatingsLookup" ma:readOnly="true" ma:showField="NumOfRatings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6" nillable="true" ma:displayName="OOCacheId" ma:internalName="OOCacheId" ma:readOnly="false">
      <xsd:simpleType>
        <xsd:restriction base="dms:Text"/>
      </xsd:simpleType>
    </xsd:element>
    <xsd:element name="OriginAsset" ma:index="97" nillable="true" ma:displayName="Origin Asset" ma:default="" ma:internalName="OriginAsset" ma:readOnly="false">
      <xsd:simpleType>
        <xsd:restriction base="dms:Text"/>
      </xsd:simpleType>
    </xsd:element>
    <xsd:element name="OriginalRelease" ma:index="98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99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0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1" nillable="true" ma:displayName="Parent Asset Id" ma:default="" ma:internalName="ParentAssetId" ma:readOnly="false">
      <xsd:simpleType>
        <xsd:restriction base="dms:Text"/>
      </xsd:simpleType>
    </xsd:element>
    <xsd:element name="PlannedPubDate" ma:index="102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3" nillable="true" ma:displayName="Policheck Words" ma:default="" ma:internalName="PolicheckWords" ma:readOnly="false">
      <xsd:simpleType>
        <xsd:restriction base="dms:Text"/>
      </xsd:simpleType>
    </xsd:element>
    <xsd:element name="AppVerPrimary" ma:index="104" nillable="true" ma:displayName="Primary Application Version" ma:default="" ma:indexed="true" ma:list="{76656645-678D-4E20-8263-16431452190B}" ma:internalName="AppVerPrimary" ma:showField="Title" ma:web="6d93d202-47fc-4405-873a-cab67cc5f1b2">
      <xsd:simpleType>
        <xsd:restriction base="dms:Lookup"/>
      </xsd:simpleType>
    </xsd:element>
    <xsd:element name="BusinessGroup" ma:index="105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6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7" nillable="true" ma:displayName="Provider" ma:default="" ma:internalName="Provider" ma:readOnly="false">
      <xsd:simpleType>
        <xsd:restriction base="dms:Unknown"/>
      </xsd:simpleType>
    </xsd:element>
    <xsd:element name="Providers" ma:index="108" nillable="true" ma:displayName="Providers" ma:default="" ma:internalName="Providers">
      <xsd:simpleType>
        <xsd:restriction base="dms:Unknown"/>
      </xsd:simpleType>
    </xsd:element>
    <xsd:element name="PublishStatusLookup" ma:index="109" nillable="true" ma:displayName="Publish Status" ma:default="" ma:list="{7E2D4CA2-442A-4FDA-AA57-71B8C7B2C53C}" ma:internalName="PublishStatusLookup" ma:readOnly="false" ma:showField="PublishStatus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0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1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2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4" nillable="true" ma:taxonomy="true" ma:internalName="ScenarioTagsTaxHTField0" ma:taxonomyFieldName="ScenarioTags" ma:displayName="Scenarios" ma:readOnly="false" ma:default="" ma:fieldId="{6e3f7319-fb8f-4449-8902-000ab73a8566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6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7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8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19" nillable="true" ma:displayName="Submitter ID" ma:default="" ma:internalName="SubmitterId" ma:readOnly="false">
      <xsd:simpleType>
        <xsd:restriction base="dms:Text"/>
      </xsd:simpleType>
    </xsd:element>
    <xsd:element name="TaxCatchAll" ma:index="120" nillable="true" ma:displayName="Taxonomy Catch All Column" ma:hidden="true" ma:list="{11d213f5-ec09-44b6-a8be-9da225be7a8d}" ma:internalName="TaxCatchAll" ma:showField="CatchAllData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1" nillable="true" ma:displayName="Taxonomy Catch All Column1" ma:hidden="true" ma:list="{11d213f5-ec09-44b6-a8be-9da225be7a8d}" ma:internalName="TaxCatchAllLabel" ma:readOnly="true" ma:showField="CatchAllDataLabel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humbnailAssetId" ma:index="122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3" nillable="true" ma:displayName="Times Cloned" ma:default="" ma:internalName="TimesCloned" ma:readOnly="false">
      <xsd:simpleType>
        <xsd:restriction base="dms:Number"/>
      </xsd:simpleType>
    </xsd:element>
    <xsd:element name="TrustLevel" ma:index="125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6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27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28" nillable="true" ma:displayName="UA Notes" ma:default="" ma:internalName="UANotes" ma:readOnly="false">
      <xsd:simpleType>
        <xsd:restriction base="dms:Note"/>
      </xsd:simpleType>
    </xsd:element>
    <xsd:element name="VoteCount" ma:index="129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6b0f3f-ed6c-454b-b2d4-52635cea7979" elementFormDefault="qualified">
    <xsd:import namespace="http://schemas.microsoft.com/office/2006/documentManagement/types"/>
    <xsd:import namespace="http://schemas.microsoft.com/office/infopath/2007/PartnerControls"/>
    <xsd:element name="Description0" ma:index="130" nillable="true" ma:displayName="Description" ma:internalName="Description0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6" ma:displayName="Content Type"/>
        <xsd:element ref="dc:title" minOccurs="0" maxOccurs="1" ma:index="12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6d93d202-47fc-4405-873a-cab67cc5f1b2" xsi:nil="true"/>
    <AssetExpire xmlns="6d93d202-47fc-4405-873a-cab67cc5f1b2">2029-01-01T08:00:00+00:00</AssetExpire>
    <CampaignTagsTaxHTField0 xmlns="6d93d202-47fc-4405-873a-cab67cc5f1b2">
      <Terms xmlns="http://schemas.microsoft.com/office/infopath/2007/PartnerControls"/>
    </CampaignTagsTaxHTField0>
    <IntlLangReviewDate xmlns="6d93d202-47fc-4405-873a-cab67cc5f1b2" xsi:nil="true"/>
    <IntlLangReview xmlns="6d93d202-47fc-4405-873a-cab67cc5f1b2">false</IntlLangReview>
    <LocLastLocAttemptVersionLookup xmlns="6d93d202-47fc-4405-873a-cab67cc5f1b2">250992</LocLastLocAttemptVersionLookup>
    <PolicheckWords xmlns="6d93d202-47fc-4405-873a-cab67cc5f1b2" xsi:nil="true"/>
    <SubmitterId xmlns="6d93d202-47fc-4405-873a-cab67cc5f1b2" xsi:nil="true"/>
    <AcquiredFrom xmlns="6d93d202-47fc-4405-873a-cab67cc5f1b2">Internal MS</AcquiredFrom>
    <EditorialStatus xmlns="6d93d202-47fc-4405-873a-cab67cc5f1b2">Complete</EditorialStatus>
    <Markets xmlns="6d93d202-47fc-4405-873a-cab67cc5f1b2"/>
    <OriginAsset xmlns="6d93d202-47fc-4405-873a-cab67cc5f1b2" xsi:nil="true"/>
    <AppVerPrimary xmlns="6d93d202-47fc-4405-873a-cab67cc5f1b2">53</AppVerPrimary>
    <AssetStart xmlns="6d93d202-47fc-4405-873a-cab67cc5f1b2">2012-10-11T07:00:00+00:00</AssetStart>
    <FriendlyTitle xmlns="6d93d202-47fc-4405-873a-cab67cc5f1b2" xsi:nil="true"/>
    <MarketSpecific xmlns="6d93d202-47fc-4405-873a-cab67cc5f1b2">false</MarketSpecific>
    <PublishStatusLookup xmlns="6d93d202-47fc-4405-873a-cab67cc5f1b2">
      <Value>616080</Value>
    </PublishStatusLookup>
    <APAuthor xmlns="6d93d202-47fc-4405-873a-cab67cc5f1b2">
      <UserInfo>
        <DisplayName/>
        <AccountId>1073741823</AccountId>
        <AccountType/>
      </UserInfo>
    </APAuthor>
    <IntlLangReviewer xmlns="6d93d202-47fc-4405-873a-cab67cc5f1b2" xsi:nil="true"/>
    <CSXSubmissionDate xmlns="6d93d202-47fc-4405-873a-cab67cc5f1b2" xsi:nil="true"/>
    <TaxCatchAll xmlns="6d93d202-47fc-4405-873a-cab67cc5f1b2"/>
    <Manager xmlns="6d93d202-47fc-4405-873a-cab67cc5f1b2" xsi:nil="true"/>
    <NumericId xmlns="6d93d202-47fc-4405-873a-cab67cc5f1b2">103455879</NumericId>
    <ParentAssetId xmlns="6d93d202-47fc-4405-873a-cab67cc5f1b2">AF103005663</ParentAssetId>
    <OriginalSourceMarket xmlns="6d93d202-47fc-4405-873a-cab67cc5f1b2">english</OriginalSourceMarket>
    <ApprovalStatus xmlns="6d93d202-47fc-4405-873a-cab67cc5f1b2">InProgress</ApprovalStatus>
    <EditorialTags xmlns="6d93d202-47fc-4405-873a-cab67cc5f1b2" xsi:nil="true"/>
    <LocComments xmlns="6d93d202-47fc-4405-873a-cab67cc5f1b2" xsi:nil="true"/>
    <LocRecommendedHandoff xmlns="6d93d202-47fc-4405-873a-cab67cc5f1b2" xsi:nil="true"/>
    <SourceTitle xmlns="6d93d202-47fc-4405-873a-cab67cc5f1b2" xsi:nil="true"/>
    <CSXUpdate xmlns="6d93d202-47fc-4405-873a-cab67cc5f1b2">false</CSXUpdate>
    <IntlLocPriority xmlns="6d93d202-47fc-4405-873a-cab67cc5f1b2" xsi:nil="true"/>
    <UAProjectedTotalWords xmlns="6d93d202-47fc-4405-873a-cab67cc5f1b2" xsi:nil="true"/>
    <AssetType xmlns="6d93d202-47fc-4405-873a-cab67cc5f1b2">NA</AssetType>
    <MachineTranslated xmlns="6d93d202-47fc-4405-873a-cab67cc5f1b2">false</MachineTranslated>
    <OutputCachingOn xmlns="6d93d202-47fc-4405-873a-cab67cc5f1b2">true</OutputCachingOn>
    <IsSearchable xmlns="6d93d202-47fc-4405-873a-cab67cc5f1b2">false</IsSearchable>
    <ContentItem xmlns="6d93d202-47fc-4405-873a-cab67cc5f1b2" xsi:nil="true"/>
    <HandoffToMSDN xmlns="6d93d202-47fc-4405-873a-cab67cc5f1b2" xsi:nil="true"/>
    <ShowIn xmlns="6d93d202-47fc-4405-873a-cab67cc5f1b2">Show everywhere</ShowIn>
    <ThumbnailAssetId xmlns="6d93d202-47fc-4405-873a-cab67cc5f1b2" xsi:nil="true"/>
    <UALocComments xmlns="6d93d202-47fc-4405-873a-cab67cc5f1b2" xsi:nil="true"/>
    <UALocRecommendation xmlns="6d93d202-47fc-4405-873a-cab67cc5f1b2">Localize</UALocRecommendation>
    <LastModifiedDateTime xmlns="6d93d202-47fc-4405-873a-cab67cc5f1b2" xsi:nil="true"/>
    <LegacyData xmlns="6d93d202-47fc-4405-873a-cab67cc5f1b2" xsi:nil="true"/>
    <LocManualTestRequired xmlns="6d93d202-47fc-4405-873a-cab67cc5f1b2">false</LocManualTestRequired>
    <LocMarketGroupTiers2 xmlns="6d93d202-47fc-4405-873a-cab67cc5f1b2" xsi:nil="true"/>
    <ClipArtFilename xmlns="6d93d202-47fc-4405-873a-cab67cc5f1b2" xsi:nil="true"/>
    <CSXHash xmlns="6d93d202-47fc-4405-873a-cab67cc5f1b2" xsi:nil="true"/>
    <DirectSourceMarket xmlns="6d93d202-47fc-4405-873a-cab67cc5f1b2">english</DirectSourceMarket>
    <PlannedPubDate xmlns="6d93d202-47fc-4405-873a-cab67cc5f1b2">2012-09-28T07:00:00+00:00</PlannedPubDate>
    <Size xmlns="6d93d202-47fc-4405-873a-cab67cc5f1b2">633 KB</Size>
    <CSXSubmissionMarket xmlns="6d93d202-47fc-4405-873a-cab67cc5f1b2" xsi:nil="true"/>
    <Downloads xmlns="6d93d202-47fc-4405-873a-cab67cc5f1b2">0</Downloads>
    <ArtSampleDocs xmlns="6d93d202-47fc-4405-873a-cab67cc5f1b2" xsi:nil="true"/>
    <TrustLevel xmlns="6d93d202-47fc-4405-873a-cab67cc5f1b2">1 Microsoft Managed Content</TrustLevel>
    <BlockPublish xmlns="6d93d202-47fc-4405-873a-cab67cc5f1b2">false</BlockPublish>
    <LocalizationTagsTaxHTField0 xmlns="6d93d202-47fc-4405-873a-cab67cc5f1b2">
      <Terms xmlns="http://schemas.microsoft.com/office/infopath/2007/PartnerControls"/>
    </LocalizationTagsTaxHTField0>
    <BusinessGroup xmlns="6d93d202-47fc-4405-873a-cab67cc5f1b2" xsi:nil="true"/>
    <Providers xmlns="6d93d202-47fc-4405-873a-cab67cc5f1b2" xsi:nil="true"/>
    <TimesCloned xmlns="6d93d202-47fc-4405-873a-cab67cc5f1b2" xsi:nil="true"/>
    <VoteCount xmlns="6d93d202-47fc-4405-873a-cab67cc5f1b2" xsi:nil="true"/>
    <AverageRating xmlns="6d93d202-47fc-4405-873a-cab67cc5f1b2" xsi:nil="true"/>
    <FeatureTagsTaxHTField0 xmlns="6d93d202-47fc-4405-873a-cab67cc5f1b2">
      <Terms xmlns="http://schemas.microsoft.com/office/infopath/2007/PartnerControls"/>
    </FeatureTagsTaxHTField0>
    <Provider xmlns="6d93d202-47fc-4405-873a-cab67cc5f1b2" xsi:nil="true"/>
    <UACurrentWords xmlns="6d93d202-47fc-4405-873a-cab67cc5f1b2" xsi:nil="true"/>
    <Applications xmlns="6d93d202-47fc-4405-873a-cab67cc5f1b2">
      <Value>1490</Value>
      <Value>1614</Value>
    </Applications>
    <AssetId xmlns="6d93d202-47fc-4405-873a-cab67cc5f1b2">AF103455879</AssetId>
    <AuthorGroup xmlns="6d93d202-47fc-4405-873a-cab67cc5f1b2" xsi:nil="true"/>
    <DSATActionTaken xmlns="6d93d202-47fc-4405-873a-cab67cc5f1b2" xsi:nil="true"/>
    <APEditor xmlns="6d93d202-47fc-4405-873a-cab67cc5f1b2">
      <UserInfo>
        <DisplayName/>
        <AccountId xsi:nil="true"/>
        <AccountType/>
      </UserInfo>
    </APEditor>
    <OOCacheId xmlns="6d93d202-47fc-4405-873a-cab67cc5f1b2" xsi:nil="true"/>
    <IsDeleted xmlns="6d93d202-47fc-4405-873a-cab67cc5f1b2">false</IsDeleted>
    <HiddenCategoryTagsTaxHTField0 xmlns="6d93d202-47fc-4405-873a-cab67cc5f1b2">
      <Terms xmlns="http://schemas.microsoft.com/office/infopath/2007/PartnerControls"/>
    </HiddenCategoryTagsTaxHTField0>
    <PublishTargets xmlns="6d93d202-47fc-4405-873a-cab67cc5f1b2">OfficeOnlineVNext</PublishTargets>
    <ApprovalLog xmlns="6d93d202-47fc-4405-873a-cab67cc5f1b2" xsi:nil="true"/>
    <BugNumber xmlns="6d93d202-47fc-4405-873a-cab67cc5f1b2" xsi:nil="true"/>
    <CrawlForDependencies xmlns="6d93d202-47fc-4405-873a-cab67cc5f1b2">false</CrawlForDependencies>
    <InternalTagsTaxHTField0 xmlns="6d93d202-47fc-4405-873a-cab67cc5f1b2">
      <Terms xmlns="http://schemas.microsoft.com/office/infopath/2007/PartnerControls">
        <TermInfo xmlns="http://schemas.microsoft.com/office/infopath/2007/PartnerControls">
          <TermName xmlns="http://schemas.microsoft.com/office/infopath/2007/PartnerControls">O15_Gallatin_Collection</TermName>
          <TermId xmlns="http://schemas.microsoft.com/office/infopath/2007/PartnerControls">effce35c-3a8c-4ff6-b25f-ea1098c0948f</TermId>
        </TermInfo>
        <TermInfo xmlns="http://schemas.microsoft.com/office/infopath/2007/PartnerControls">
          <TermName xmlns="http://schemas.microsoft.com/office/infopath/2007/PartnerControls">Fast Track Content</TermName>
          <TermId xmlns="http://schemas.microsoft.com/office/infopath/2007/PartnerControls">0ce24488-111c-403a-9456-d716b5553d48</TermId>
        </TermInfo>
      </Terms>
    </InternalTagsTaxHTField0>
    <LastHandOff xmlns="6d93d202-47fc-4405-873a-cab67cc5f1b2" xsi:nil="true"/>
    <Milestone xmlns="6d93d202-47fc-4405-873a-cab67cc5f1b2">RTM/RTW</Milestone>
    <OriginalRelease xmlns="6d93d202-47fc-4405-873a-cab67cc5f1b2">15</OriginalRelease>
    <RecommendationsModifier xmlns="6d93d202-47fc-4405-873a-cab67cc5f1b2" xsi:nil="true"/>
    <ScenarioTagsTaxHTField0 xmlns="6d93d202-47fc-4405-873a-cab67cc5f1b2">
      <Terms xmlns="http://schemas.microsoft.com/office/infopath/2007/PartnerControls"/>
    </ScenarioTagsTaxHTField0>
    <UANotes xmlns="6d93d202-47fc-4405-873a-cab67cc5f1b2" xsi:nil="true"/>
    <Description0 xmlns="bf6b0f3f-ed6c-454b-b2d4-52635cea7979" xsi:nil="true"/>
    <CategoryTagsTaxHTField0 xmlns="6d93d202-47fc-4405-873a-cab67cc5f1b2">
      <Terms xmlns="http://schemas.microsoft.com/office/infopath/2007/PartnerControls"/>
    </CategoryTagsTaxHTField0>
  </documentManagement>
</p:properties>
</file>

<file path=customXml/item3.xml><?xml version="1.0" encoding="utf-8"?>
<LongProperties xmlns="http://schemas.microsoft.com/office/2006/metadata/longProperties"/>
</file>

<file path=customXml/item4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8170BB9-43CE-4973-A504-9B121AF97DC7}"/>
</file>

<file path=customXml/itemProps2.xml><?xml version="1.0" encoding="utf-8"?>
<ds:datastoreItem xmlns:ds="http://schemas.openxmlformats.org/officeDocument/2006/customXml" ds:itemID="{C7C4174E-DFD3-46FB-99A8-0BF328DF484A}"/>
</file>

<file path=customXml/itemProps3.xml><?xml version="1.0" encoding="utf-8"?>
<ds:datastoreItem xmlns:ds="http://schemas.openxmlformats.org/officeDocument/2006/customXml" ds:itemID="{DF8BC3B4-C38D-4666-9D4A-B0625279C1EF}"/>
</file>

<file path=customXml/itemProps4.xml><?xml version="1.0" encoding="utf-8"?>
<ds:datastoreItem xmlns:ds="http://schemas.openxmlformats.org/officeDocument/2006/customXml" ds:itemID="{5080C57F-48BF-429B-B490-FD5AF436E147}"/>
</file>

<file path=docProps/app.xml><?xml version="1.0" encoding="utf-8"?>
<Properties xmlns="http://schemas.openxmlformats.org/officeDocument/2006/extended-properties" xmlns:vt="http://schemas.openxmlformats.org/officeDocument/2006/docPropsVTypes">
  <TotalTime>3013</TotalTime>
  <Words>385</Words>
  <Application>Microsoft Office PowerPoint</Application>
  <PresentationFormat>Affichage à l'écran (4:3)</PresentationFormat>
  <Paragraphs>31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Office Theme</vt:lpstr>
      <vt:lpstr>Présentation PowerPoint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Quick Reference about audio</dc:title>
  <dc:creator>anahitab@microsoft.com</dc:creator>
  <cp:lastModifiedBy>Brice Legrand</cp:lastModifiedBy>
  <cp:revision>210</cp:revision>
  <dcterms:created xsi:type="dcterms:W3CDTF">2011-10-14T22:48:26Z</dcterms:created>
  <dcterms:modified xsi:type="dcterms:W3CDTF">2014-06-20T13:01:20Z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">
    <vt:lpwstr>6MRZ7ZVJQK5S-1081-200</vt:lpwstr>
  </property>
  <property fmtid="{D5CDD505-2E9C-101B-9397-08002B2CF9AE}" pid="3" name="_dlc_DocIdItemGuid">
    <vt:lpwstr>8a200d23-a398-4f44-ac8b-1d9a4b1ba1de</vt:lpwstr>
  </property>
  <property fmtid="{D5CDD505-2E9C-101B-9397-08002B2CF9AE}" pid="4" name="_dlc_DocIdUrl">
    <vt:lpwstr>http://officecpub/Teams/itpro2/LyncClientUA/_layouts/DocIdRedir.aspx?ID=6MRZ7ZVJQK5S-1081-200, 6MRZ7ZVJQK5S-1081-200</vt:lpwstr>
  </property>
  <property fmtid="{D5CDD505-2E9C-101B-9397-08002B2CF9AE}" pid="5" name="ContentTypeId">
    <vt:lpwstr>0x01010069924D1ECC420D47A2456556BC94F7370201008F1C6E30AEB54E4D88D93ABFCCC9DE5C</vt:lpwstr>
  </property>
  <property fmtid="{D5CDD505-2E9C-101B-9397-08002B2CF9AE}" pid="6" name="HiddenCategoryTags">
    <vt:lpwstr/>
  </property>
  <property fmtid="{D5CDD505-2E9C-101B-9397-08002B2CF9AE}" pid="7" name="InternalTags">
    <vt:lpwstr>7052;#O15_Gallatin_Collection|effce35c-3a8c-4ff6-b25f-ea1098c0948f;#6988;#Fast Track Content|0ce24488-111c-403a-9456-d716b5553d48</vt:lpwstr>
  </property>
  <property fmtid="{D5CDD505-2E9C-101B-9397-08002B2CF9AE}" pid="8" name="FeatureTags">
    <vt:lpwstr/>
  </property>
  <property fmtid="{D5CDD505-2E9C-101B-9397-08002B2CF9AE}" pid="9" name="LocalizationTags">
    <vt:lpwstr/>
  </property>
  <property fmtid="{D5CDD505-2E9C-101B-9397-08002B2CF9AE}" pid="10" name="CategoryTags">
    <vt:lpwstr/>
  </property>
  <property fmtid="{D5CDD505-2E9C-101B-9397-08002B2CF9AE}" pid="11" name="ScenarioTags">
    <vt:lpwstr/>
  </property>
  <property fmtid="{D5CDD505-2E9C-101B-9397-08002B2CF9AE}" pid="12" name="CampaignTags">
    <vt:lpwstr/>
  </property>
</Properties>
</file>